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91" r:id="rId2"/>
    <p:sldId id="292" r:id="rId3"/>
    <p:sldId id="307" r:id="rId4"/>
    <p:sldId id="308" r:id="rId5"/>
    <p:sldId id="309" r:id="rId6"/>
    <p:sldId id="314" r:id="rId7"/>
    <p:sldId id="310" r:id="rId8"/>
    <p:sldId id="316" r:id="rId9"/>
    <p:sldId id="317" r:id="rId10"/>
    <p:sldId id="318" r:id="rId11"/>
    <p:sldId id="313" r:id="rId12"/>
    <p:sldId id="319" r:id="rId13"/>
    <p:sldId id="311" r:id="rId14"/>
    <p:sldId id="312" r:id="rId15"/>
    <p:sldId id="303" r:id="rId16"/>
  </p:sldIdLst>
  <p:sldSz cx="9144000" cy="5143500" type="screen16x9"/>
  <p:notesSz cx="6858000" cy="9144000"/>
  <p:defaultTextStyle>
    <a:defPPr>
      <a:defRPr lang="en-US"/>
    </a:defPPr>
    <a:lvl1pPr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orient="horz" pos="1188">
          <p15:clr>
            <a:srgbClr val="A4A3A4"/>
          </p15:clr>
        </p15:guide>
        <p15:guide id="3" orient="horz" pos="972">
          <p15:clr>
            <a:srgbClr val="A4A3A4"/>
          </p15:clr>
        </p15:guide>
        <p15:guide id="4" orient="horz" pos="756">
          <p15:clr>
            <a:srgbClr val="A4A3A4"/>
          </p15:clr>
        </p15:guide>
        <p15:guide id="5" orient="horz" pos="1080">
          <p15:clr>
            <a:srgbClr val="A4A3A4"/>
          </p15:clr>
        </p15:guide>
        <p15:guide id="6" orient="horz" pos="1404">
          <p15:clr>
            <a:srgbClr val="A4A3A4"/>
          </p15:clr>
        </p15:guide>
        <p15:guide id="7" orient="horz" pos="1296">
          <p15:clr>
            <a:srgbClr val="A4A3A4"/>
          </p15:clr>
        </p15:guide>
        <p15:guide id="8" orient="horz" pos="864">
          <p15:clr>
            <a:srgbClr val="A4A3A4"/>
          </p15:clr>
        </p15:guide>
        <p15:guide id="9" pos="2880">
          <p15:clr>
            <a:srgbClr val="A4A3A4"/>
          </p15:clr>
        </p15:guide>
        <p15:guide id="10" pos="1728">
          <p15:clr>
            <a:srgbClr val="A4A3A4"/>
          </p15:clr>
        </p15:guide>
        <p15:guide id="11" pos="721">
          <p15:clr>
            <a:srgbClr val="A4A3A4"/>
          </p15:clr>
        </p15:guide>
        <p15:guide id="12" pos="1144">
          <p15:clr>
            <a:srgbClr val="A4A3A4"/>
          </p15:clr>
        </p15:guide>
        <p15:guide id="13" pos="3455">
          <p15:clr>
            <a:srgbClr val="A4A3A4"/>
          </p15:clr>
        </p15:guide>
        <p15:guide id="14" pos="5184">
          <p15:clr>
            <a:srgbClr val="A4A3A4"/>
          </p15:clr>
        </p15:guide>
        <p15:guide id="15" pos="2305">
          <p15:clr>
            <a:srgbClr val="A4A3A4"/>
          </p15:clr>
        </p15:guide>
        <p15:guide id="16" pos="4035">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frameSlides="1"/>
  <p:clrMru>
    <a:srgbClr val="A4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47"/>
    <p:restoredTop sz="54732" autoAdjust="0"/>
  </p:normalViewPr>
  <p:slideViewPr>
    <p:cSldViewPr snapToObjects="1">
      <p:cViewPr varScale="1">
        <p:scale>
          <a:sx n="75" d="100"/>
          <a:sy n="75" d="100"/>
        </p:scale>
        <p:origin x="2456" y="168"/>
      </p:cViewPr>
      <p:guideLst>
        <p:guide orient="horz" pos="1620"/>
        <p:guide orient="horz" pos="1188"/>
        <p:guide orient="horz" pos="972"/>
        <p:guide orient="horz" pos="756"/>
        <p:guide orient="horz" pos="1080"/>
        <p:guide orient="horz" pos="1404"/>
        <p:guide orient="horz" pos="1296"/>
        <p:guide orient="horz" pos="864"/>
        <p:guide pos="2880"/>
        <p:guide pos="1728"/>
        <p:guide pos="721"/>
        <p:guide pos="1144"/>
        <p:guide pos="3455"/>
        <p:guide pos="5184"/>
        <p:guide pos="2305"/>
        <p:guide pos="403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snapToObjects="1">
      <p:cViewPr varScale="1">
        <p:scale>
          <a:sx n="100" d="100"/>
          <a:sy n="100" d="100"/>
        </p:scale>
        <p:origin x="-4288"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874D63-73BA-634A-801E-63E5518EFD39}" type="doc">
      <dgm:prSet loTypeId="urn:microsoft.com/office/officeart/2005/8/layout/vList6" loCatId="" qsTypeId="urn:microsoft.com/office/officeart/2005/8/quickstyle/simple1" qsCatId="simple" csTypeId="urn:microsoft.com/office/officeart/2005/8/colors/colorful3" csCatId="colorful" phldr="1"/>
      <dgm:spPr/>
    </dgm:pt>
    <dgm:pt modelId="{BBD99674-2593-6249-94B8-FF48D6E3ACB4}">
      <dgm:prSet phldrT="[Text]" custT="1"/>
      <dgm:spPr/>
      <dgm:t>
        <a:bodyPr/>
        <a:lstStyle/>
        <a:p>
          <a:r>
            <a:rPr lang="en-US" altLang="zh-CN" sz="1800" b="1" dirty="0"/>
            <a:t>Descriptive</a:t>
          </a:r>
          <a:r>
            <a:rPr lang="zh-CN" altLang="en-US" sz="1800" b="1" dirty="0"/>
            <a:t> </a:t>
          </a:r>
          <a:r>
            <a:rPr lang="en-US" altLang="zh-CN" sz="1800" b="1" dirty="0"/>
            <a:t>Analysis</a:t>
          </a:r>
          <a:endParaRPr lang="en-US" sz="1800" b="1" dirty="0"/>
        </a:p>
      </dgm:t>
    </dgm:pt>
    <dgm:pt modelId="{27DA3445-0F0D-164F-8100-9F9ECF954560}" type="parTrans" cxnId="{9F122160-2A9E-1D4B-959D-DDC52EB61A24}">
      <dgm:prSet/>
      <dgm:spPr/>
      <dgm:t>
        <a:bodyPr/>
        <a:lstStyle/>
        <a:p>
          <a:endParaRPr lang="en-US"/>
        </a:p>
      </dgm:t>
    </dgm:pt>
    <dgm:pt modelId="{1A0B5411-50B5-DC48-8F32-319D6ABE2B54}" type="sibTrans" cxnId="{9F122160-2A9E-1D4B-959D-DDC52EB61A24}">
      <dgm:prSet/>
      <dgm:spPr/>
      <dgm:t>
        <a:bodyPr/>
        <a:lstStyle/>
        <a:p>
          <a:endParaRPr lang="en-US"/>
        </a:p>
      </dgm:t>
    </dgm:pt>
    <dgm:pt modelId="{3D7AEA61-9898-A34F-BCCD-70C727AC5FDC}">
      <dgm:prSet phldrT="[Text]" custT="1"/>
      <dgm:spPr/>
      <dgm:t>
        <a:bodyPr/>
        <a:lstStyle/>
        <a:p>
          <a:r>
            <a:rPr lang="en-US" altLang="zh-CN" sz="1800" b="1" dirty="0"/>
            <a:t>Predictive</a:t>
          </a:r>
          <a:r>
            <a:rPr lang="zh-CN" altLang="en-US" sz="1800" b="1" dirty="0"/>
            <a:t>  </a:t>
          </a:r>
          <a:r>
            <a:rPr lang="en-US" altLang="zh-CN" sz="1800" b="1" dirty="0"/>
            <a:t>Analysis</a:t>
          </a:r>
          <a:endParaRPr lang="en-US" sz="1800" b="1" dirty="0"/>
        </a:p>
      </dgm:t>
    </dgm:pt>
    <dgm:pt modelId="{B85A40AB-1DE5-9946-B230-580F4C6B40E2}" type="parTrans" cxnId="{92AD9314-CE2A-6046-A61E-6EFDD8755B40}">
      <dgm:prSet/>
      <dgm:spPr/>
      <dgm:t>
        <a:bodyPr/>
        <a:lstStyle/>
        <a:p>
          <a:endParaRPr lang="en-US"/>
        </a:p>
      </dgm:t>
    </dgm:pt>
    <dgm:pt modelId="{F68CA275-37C5-7644-BC90-49476C07E311}" type="sibTrans" cxnId="{92AD9314-CE2A-6046-A61E-6EFDD8755B40}">
      <dgm:prSet/>
      <dgm:spPr/>
      <dgm:t>
        <a:bodyPr/>
        <a:lstStyle/>
        <a:p>
          <a:endParaRPr lang="en-US"/>
        </a:p>
      </dgm:t>
    </dgm:pt>
    <dgm:pt modelId="{C80E0D22-B248-2543-8ADE-DB3C1C448E15}">
      <dgm:prSet phldrT="[Text]" custT="1"/>
      <dgm:spPr/>
      <dgm:t>
        <a:bodyPr/>
        <a:lstStyle/>
        <a:p>
          <a:r>
            <a:rPr lang="en-US" altLang="zh-CN" sz="1800" b="1" dirty="0"/>
            <a:t>Prescriptive</a:t>
          </a:r>
          <a:r>
            <a:rPr lang="zh-CN" altLang="en-US" sz="1800" b="1" dirty="0"/>
            <a:t> </a:t>
          </a:r>
          <a:r>
            <a:rPr lang="en-US" altLang="zh-CN" sz="1800" b="1" dirty="0"/>
            <a:t>Analysis</a:t>
          </a:r>
          <a:endParaRPr lang="en-US" sz="1800" b="1" dirty="0"/>
        </a:p>
      </dgm:t>
    </dgm:pt>
    <dgm:pt modelId="{80FCB229-3A13-2248-889A-3CC897F256A3}" type="parTrans" cxnId="{BD9B8C03-A2C0-2C4E-BB97-08C4EE22D844}">
      <dgm:prSet/>
      <dgm:spPr/>
      <dgm:t>
        <a:bodyPr/>
        <a:lstStyle/>
        <a:p>
          <a:endParaRPr lang="en-US"/>
        </a:p>
      </dgm:t>
    </dgm:pt>
    <dgm:pt modelId="{06871FD5-24C8-D042-8A53-DB8EB6056A3F}" type="sibTrans" cxnId="{BD9B8C03-A2C0-2C4E-BB97-08C4EE22D844}">
      <dgm:prSet/>
      <dgm:spPr/>
      <dgm:t>
        <a:bodyPr/>
        <a:lstStyle/>
        <a:p>
          <a:endParaRPr lang="en-US"/>
        </a:p>
      </dgm:t>
    </dgm:pt>
    <dgm:pt modelId="{1D4BE424-6156-E44C-9261-BEF76040FFBB}" type="pres">
      <dgm:prSet presAssocID="{67874D63-73BA-634A-801E-63E5518EFD39}" presName="Name0" presStyleCnt="0">
        <dgm:presLayoutVars>
          <dgm:dir/>
          <dgm:animLvl val="lvl"/>
          <dgm:resizeHandles/>
        </dgm:presLayoutVars>
      </dgm:prSet>
      <dgm:spPr/>
    </dgm:pt>
    <dgm:pt modelId="{071F1A65-6A9E-D242-B07D-B768C29F607E}" type="pres">
      <dgm:prSet presAssocID="{BBD99674-2593-6249-94B8-FF48D6E3ACB4}" presName="linNode" presStyleCnt="0"/>
      <dgm:spPr/>
    </dgm:pt>
    <dgm:pt modelId="{23D3E26C-D834-1043-B58F-9BDA2FA0FB08}" type="pres">
      <dgm:prSet presAssocID="{BBD99674-2593-6249-94B8-FF48D6E3ACB4}" presName="parentShp" presStyleLbl="node1" presStyleIdx="0" presStyleCnt="3" custScaleX="67920" custScaleY="76246">
        <dgm:presLayoutVars>
          <dgm:bulletEnabled val="1"/>
        </dgm:presLayoutVars>
      </dgm:prSet>
      <dgm:spPr/>
    </dgm:pt>
    <dgm:pt modelId="{51FF78E2-1DE2-A241-A876-33A496E1C937}" type="pres">
      <dgm:prSet presAssocID="{BBD99674-2593-6249-94B8-FF48D6E3ACB4}" presName="childShp" presStyleLbl="bgAccFollowNode1" presStyleIdx="0" presStyleCnt="3">
        <dgm:presLayoutVars>
          <dgm:bulletEnabled val="1"/>
        </dgm:presLayoutVars>
      </dgm:prSet>
      <dgm:spPr/>
    </dgm:pt>
    <dgm:pt modelId="{10E5EE01-E51A-4B4E-9013-ED5B3A340FB2}" type="pres">
      <dgm:prSet presAssocID="{1A0B5411-50B5-DC48-8F32-319D6ABE2B54}" presName="spacing" presStyleCnt="0"/>
      <dgm:spPr/>
    </dgm:pt>
    <dgm:pt modelId="{172B4B9E-BEA7-0642-843B-C3F5DF7F90A9}" type="pres">
      <dgm:prSet presAssocID="{3D7AEA61-9898-A34F-BCCD-70C727AC5FDC}" presName="linNode" presStyleCnt="0"/>
      <dgm:spPr/>
    </dgm:pt>
    <dgm:pt modelId="{DCBD8CDD-A5EB-FF40-A674-A209F2CB8423}" type="pres">
      <dgm:prSet presAssocID="{3D7AEA61-9898-A34F-BCCD-70C727AC5FDC}" presName="parentShp" presStyleLbl="node1" presStyleIdx="1" presStyleCnt="3" custScaleX="67920" custScaleY="83043">
        <dgm:presLayoutVars>
          <dgm:bulletEnabled val="1"/>
        </dgm:presLayoutVars>
      </dgm:prSet>
      <dgm:spPr/>
    </dgm:pt>
    <dgm:pt modelId="{3EA8A452-9A40-3841-A2D3-A26FD2AEA0E9}" type="pres">
      <dgm:prSet presAssocID="{3D7AEA61-9898-A34F-BCCD-70C727AC5FDC}" presName="childShp" presStyleLbl="bgAccFollowNode1" presStyleIdx="1" presStyleCnt="3">
        <dgm:presLayoutVars>
          <dgm:bulletEnabled val="1"/>
        </dgm:presLayoutVars>
      </dgm:prSet>
      <dgm:spPr/>
    </dgm:pt>
    <dgm:pt modelId="{2A7C477C-037D-2D49-80B8-2E8A7F7FE2F1}" type="pres">
      <dgm:prSet presAssocID="{F68CA275-37C5-7644-BC90-49476C07E311}" presName="spacing" presStyleCnt="0"/>
      <dgm:spPr/>
    </dgm:pt>
    <dgm:pt modelId="{0AD6B060-363B-B940-A2C7-19218205552D}" type="pres">
      <dgm:prSet presAssocID="{C80E0D22-B248-2543-8ADE-DB3C1C448E15}" presName="linNode" presStyleCnt="0"/>
      <dgm:spPr/>
    </dgm:pt>
    <dgm:pt modelId="{B6D0D13F-A52F-EB46-A7EB-73365D5889C9}" type="pres">
      <dgm:prSet presAssocID="{C80E0D22-B248-2543-8ADE-DB3C1C448E15}" presName="parentShp" presStyleLbl="node1" presStyleIdx="2" presStyleCnt="3" custScaleX="67920" custScaleY="71125">
        <dgm:presLayoutVars>
          <dgm:bulletEnabled val="1"/>
        </dgm:presLayoutVars>
      </dgm:prSet>
      <dgm:spPr/>
    </dgm:pt>
    <dgm:pt modelId="{31D52BB1-4DB0-FD41-B575-71C9565D22A9}" type="pres">
      <dgm:prSet presAssocID="{C80E0D22-B248-2543-8ADE-DB3C1C448E15}" presName="childShp" presStyleLbl="bgAccFollowNode1" presStyleIdx="2" presStyleCnt="3">
        <dgm:presLayoutVars>
          <dgm:bulletEnabled val="1"/>
        </dgm:presLayoutVars>
      </dgm:prSet>
      <dgm:spPr/>
    </dgm:pt>
  </dgm:ptLst>
  <dgm:cxnLst>
    <dgm:cxn modelId="{BD9B8C03-A2C0-2C4E-BB97-08C4EE22D844}" srcId="{67874D63-73BA-634A-801E-63E5518EFD39}" destId="{C80E0D22-B248-2543-8ADE-DB3C1C448E15}" srcOrd="2" destOrd="0" parTransId="{80FCB229-3A13-2248-889A-3CC897F256A3}" sibTransId="{06871FD5-24C8-D042-8A53-DB8EB6056A3F}"/>
    <dgm:cxn modelId="{92AD9314-CE2A-6046-A61E-6EFDD8755B40}" srcId="{67874D63-73BA-634A-801E-63E5518EFD39}" destId="{3D7AEA61-9898-A34F-BCCD-70C727AC5FDC}" srcOrd="1" destOrd="0" parTransId="{B85A40AB-1DE5-9946-B230-580F4C6B40E2}" sibTransId="{F68CA275-37C5-7644-BC90-49476C07E311}"/>
    <dgm:cxn modelId="{BF46534F-468A-F748-A1EF-7AA7AC3F6C3E}" type="presOf" srcId="{3D7AEA61-9898-A34F-BCCD-70C727AC5FDC}" destId="{DCBD8CDD-A5EB-FF40-A674-A209F2CB8423}" srcOrd="0" destOrd="0" presId="urn:microsoft.com/office/officeart/2005/8/layout/vList6"/>
    <dgm:cxn modelId="{9F122160-2A9E-1D4B-959D-DDC52EB61A24}" srcId="{67874D63-73BA-634A-801E-63E5518EFD39}" destId="{BBD99674-2593-6249-94B8-FF48D6E3ACB4}" srcOrd="0" destOrd="0" parTransId="{27DA3445-0F0D-164F-8100-9F9ECF954560}" sibTransId="{1A0B5411-50B5-DC48-8F32-319D6ABE2B54}"/>
    <dgm:cxn modelId="{7E5B2176-1AD6-8C49-8AF5-0F18D961B765}" type="presOf" srcId="{67874D63-73BA-634A-801E-63E5518EFD39}" destId="{1D4BE424-6156-E44C-9261-BEF76040FFBB}" srcOrd="0" destOrd="0" presId="urn:microsoft.com/office/officeart/2005/8/layout/vList6"/>
    <dgm:cxn modelId="{B4959DC6-6085-BB46-9C98-41F354F74297}" type="presOf" srcId="{C80E0D22-B248-2543-8ADE-DB3C1C448E15}" destId="{B6D0D13F-A52F-EB46-A7EB-73365D5889C9}" srcOrd="0" destOrd="0" presId="urn:microsoft.com/office/officeart/2005/8/layout/vList6"/>
    <dgm:cxn modelId="{EA581EF8-E10D-824B-A445-5EA11F62706D}" type="presOf" srcId="{BBD99674-2593-6249-94B8-FF48D6E3ACB4}" destId="{23D3E26C-D834-1043-B58F-9BDA2FA0FB08}" srcOrd="0" destOrd="0" presId="urn:microsoft.com/office/officeart/2005/8/layout/vList6"/>
    <dgm:cxn modelId="{B52A7786-8C1D-104C-8267-F3F9BF4F99E9}" type="presParOf" srcId="{1D4BE424-6156-E44C-9261-BEF76040FFBB}" destId="{071F1A65-6A9E-D242-B07D-B768C29F607E}" srcOrd="0" destOrd="0" presId="urn:microsoft.com/office/officeart/2005/8/layout/vList6"/>
    <dgm:cxn modelId="{B5B96BDF-9DA4-0C4C-B9FC-FD06E684C93D}" type="presParOf" srcId="{071F1A65-6A9E-D242-B07D-B768C29F607E}" destId="{23D3E26C-D834-1043-B58F-9BDA2FA0FB08}" srcOrd="0" destOrd="0" presId="urn:microsoft.com/office/officeart/2005/8/layout/vList6"/>
    <dgm:cxn modelId="{7D3FEF3A-00C7-D243-9947-E72BA83FA099}" type="presParOf" srcId="{071F1A65-6A9E-D242-B07D-B768C29F607E}" destId="{51FF78E2-1DE2-A241-A876-33A496E1C937}" srcOrd="1" destOrd="0" presId="urn:microsoft.com/office/officeart/2005/8/layout/vList6"/>
    <dgm:cxn modelId="{C06EA540-A06C-6044-9A65-58EFB9EF792B}" type="presParOf" srcId="{1D4BE424-6156-E44C-9261-BEF76040FFBB}" destId="{10E5EE01-E51A-4B4E-9013-ED5B3A340FB2}" srcOrd="1" destOrd="0" presId="urn:microsoft.com/office/officeart/2005/8/layout/vList6"/>
    <dgm:cxn modelId="{58F8639B-B3CC-8C41-B909-3E91375FE933}" type="presParOf" srcId="{1D4BE424-6156-E44C-9261-BEF76040FFBB}" destId="{172B4B9E-BEA7-0642-843B-C3F5DF7F90A9}" srcOrd="2" destOrd="0" presId="urn:microsoft.com/office/officeart/2005/8/layout/vList6"/>
    <dgm:cxn modelId="{00A44C30-AA2E-674B-9DB2-E0ACEFA750C0}" type="presParOf" srcId="{172B4B9E-BEA7-0642-843B-C3F5DF7F90A9}" destId="{DCBD8CDD-A5EB-FF40-A674-A209F2CB8423}" srcOrd="0" destOrd="0" presId="urn:microsoft.com/office/officeart/2005/8/layout/vList6"/>
    <dgm:cxn modelId="{2D8DE0B3-0A92-A94E-84D3-621819AE99C5}" type="presParOf" srcId="{172B4B9E-BEA7-0642-843B-C3F5DF7F90A9}" destId="{3EA8A452-9A40-3841-A2D3-A26FD2AEA0E9}" srcOrd="1" destOrd="0" presId="urn:microsoft.com/office/officeart/2005/8/layout/vList6"/>
    <dgm:cxn modelId="{F304DFD8-8AD1-3441-831F-140FA651E756}" type="presParOf" srcId="{1D4BE424-6156-E44C-9261-BEF76040FFBB}" destId="{2A7C477C-037D-2D49-80B8-2E8A7F7FE2F1}" srcOrd="3" destOrd="0" presId="urn:microsoft.com/office/officeart/2005/8/layout/vList6"/>
    <dgm:cxn modelId="{C48D07EB-9A0C-7242-A714-1944617C056A}" type="presParOf" srcId="{1D4BE424-6156-E44C-9261-BEF76040FFBB}" destId="{0AD6B060-363B-B940-A2C7-19218205552D}" srcOrd="4" destOrd="0" presId="urn:microsoft.com/office/officeart/2005/8/layout/vList6"/>
    <dgm:cxn modelId="{A9C6E2CD-45C2-4340-85B8-60948AF24E3A}" type="presParOf" srcId="{0AD6B060-363B-B940-A2C7-19218205552D}" destId="{B6D0D13F-A52F-EB46-A7EB-73365D5889C9}" srcOrd="0" destOrd="0" presId="urn:microsoft.com/office/officeart/2005/8/layout/vList6"/>
    <dgm:cxn modelId="{46F0753D-46E1-4442-9A9E-449233DF6652}" type="presParOf" srcId="{0AD6B060-363B-B940-A2C7-19218205552D}" destId="{31D52BB1-4DB0-FD41-B575-71C9565D22A9}"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F9C9A93-E848-BE43-BC5F-13222E45F761}" type="doc">
      <dgm:prSet loTypeId="urn:microsoft.com/office/officeart/2008/layout/VerticalCurvedList" loCatId="" qsTypeId="urn:microsoft.com/office/officeart/2005/8/quickstyle/simple1" qsCatId="simple" csTypeId="urn:microsoft.com/office/officeart/2005/8/colors/colorful2" csCatId="colorful" phldr="1"/>
      <dgm:spPr/>
      <dgm:t>
        <a:bodyPr/>
        <a:lstStyle/>
        <a:p>
          <a:endParaRPr lang="en-US"/>
        </a:p>
      </dgm:t>
    </dgm:pt>
    <dgm:pt modelId="{DDA24A6E-9614-0C40-AF7D-DC1099F7F65C}">
      <dgm:prSet phldrT="[Text]"/>
      <dgm:spPr/>
      <dgm:t>
        <a:bodyPr/>
        <a:lstStyle/>
        <a:p>
          <a:r>
            <a:rPr lang="en-US" altLang="zh-CN" dirty="0"/>
            <a:t>Who</a:t>
          </a:r>
          <a:endParaRPr lang="en-US" dirty="0"/>
        </a:p>
      </dgm:t>
    </dgm:pt>
    <dgm:pt modelId="{100F2A3C-3721-9942-A10E-EAEC3BB7AD3F}" type="parTrans" cxnId="{327091A4-285E-C645-8A46-715C47569519}">
      <dgm:prSet/>
      <dgm:spPr/>
      <dgm:t>
        <a:bodyPr/>
        <a:lstStyle/>
        <a:p>
          <a:endParaRPr lang="en-US"/>
        </a:p>
      </dgm:t>
    </dgm:pt>
    <dgm:pt modelId="{B4C504CC-A4D4-274E-AD2B-8B779C3843C6}" type="sibTrans" cxnId="{327091A4-285E-C645-8A46-715C47569519}">
      <dgm:prSet/>
      <dgm:spPr/>
      <dgm:t>
        <a:bodyPr/>
        <a:lstStyle/>
        <a:p>
          <a:endParaRPr lang="en-US"/>
        </a:p>
      </dgm:t>
    </dgm:pt>
    <dgm:pt modelId="{28DAFBB6-8A24-1F41-AA10-6ECED4D0BC2A}">
      <dgm:prSet phldrT="[Text]"/>
      <dgm:spPr/>
      <dgm:t>
        <a:bodyPr/>
        <a:lstStyle/>
        <a:p>
          <a:r>
            <a:rPr lang="en-US" altLang="zh-CN" dirty="0"/>
            <a:t>What</a:t>
          </a:r>
          <a:endParaRPr lang="en-US" dirty="0"/>
        </a:p>
      </dgm:t>
    </dgm:pt>
    <dgm:pt modelId="{C6E3E7E6-EC24-E044-A5D2-2E4A4B2F4FA1}" type="parTrans" cxnId="{D727225D-1CAA-EC40-BC20-FCCF330A13AE}">
      <dgm:prSet/>
      <dgm:spPr/>
      <dgm:t>
        <a:bodyPr/>
        <a:lstStyle/>
        <a:p>
          <a:endParaRPr lang="en-US"/>
        </a:p>
      </dgm:t>
    </dgm:pt>
    <dgm:pt modelId="{71E467BD-A066-1A44-BABC-0807E0BFDF42}" type="sibTrans" cxnId="{D727225D-1CAA-EC40-BC20-FCCF330A13AE}">
      <dgm:prSet/>
      <dgm:spPr/>
      <dgm:t>
        <a:bodyPr/>
        <a:lstStyle/>
        <a:p>
          <a:endParaRPr lang="en-US"/>
        </a:p>
      </dgm:t>
    </dgm:pt>
    <dgm:pt modelId="{D35D6929-1209-824D-93DB-651C11C1AEC2}">
      <dgm:prSet phldrT="[Text]"/>
      <dgm:spPr/>
      <dgm:t>
        <a:bodyPr/>
        <a:lstStyle/>
        <a:p>
          <a:r>
            <a:rPr lang="en-US" altLang="zh-CN" dirty="0"/>
            <a:t>When</a:t>
          </a:r>
          <a:endParaRPr lang="en-US" dirty="0"/>
        </a:p>
      </dgm:t>
    </dgm:pt>
    <dgm:pt modelId="{C35E81A2-E03D-4A4A-A7E8-B128B80CAEC0}" type="parTrans" cxnId="{450BEC98-1C69-2445-8BF3-70B3A193E538}">
      <dgm:prSet/>
      <dgm:spPr/>
      <dgm:t>
        <a:bodyPr/>
        <a:lstStyle/>
        <a:p>
          <a:endParaRPr lang="en-US"/>
        </a:p>
      </dgm:t>
    </dgm:pt>
    <dgm:pt modelId="{E8A62591-0ABF-B942-801B-C41167F182F1}" type="sibTrans" cxnId="{450BEC98-1C69-2445-8BF3-70B3A193E538}">
      <dgm:prSet/>
      <dgm:spPr/>
      <dgm:t>
        <a:bodyPr/>
        <a:lstStyle/>
        <a:p>
          <a:endParaRPr lang="en-US"/>
        </a:p>
      </dgm:t>
    </dgm:pt>
    <dgm:pt modelId="{B4834724-1813-5746-B029-85A26ED00D39}">
      <dgm:prSet/>
      <dgm:spPr/>
      <dgm:t>
        <a:bodyPr/>
        <a:lstStyle/>
        <a:p>
          <a:r>
            <a:rPr lang="en-US" altLang="zh-CN" dirty="0"/>
            <a:t>How</a:t>
          </a:r>
          <a:r>
            <a:rPr lang="zh-CN" altLang="en-US" dirty="0"/>
            <a:t> </a:t>
          </a:r>
          <a:r>
            <a:rPr lang="en-US" altLang="zh-CN" dirty="0"/>
            <a:t>many</a:t>
          </a:r>
          <a:endParaRPr lang="en-US" dirty="0"/>
        </a:p>
      </dgm:t>
    </dgm:pt>
    <dgm:pt modelId="{33E6B51A-8BE2-AE43-AA75-7CEB723A5963}" type="parTrans" cxnId="{DF8BC8D7-3B65-244F-9000-A64F6EAAD554}">
      <dgm:prSet/>
      <dgm:spPr/>
      <dgm:t>
        <a:bodyPr/>
        <a:lstStyle/>
        <a:p>
          <a:endParaRPr lang="en-US"/>
        </a:p>
      </dgm:t>
    </dgm:pt>
    <dgm:pt modelId="{0858D3DC-5DF9-F64E-BE16-F9B4CD0E52E4}" type="sibTrans" cxnId="{DF8BC8D7-3B65-244F-9000-A64F6EAAD554}">
      <dgm:prSet/>
      <dgm:spPr/>
      <dgm:t>
        <a:bodyPr/>
        <a:lstStyle/>
        <a:p>
          <a:endParaRPr lang="en-US"/>
        </a:p>
      </dgm:t>
    </dgm:pt>
    <dgm:pt modelId="{84E85117-F01E-4341-8E3C-335FE756F9F7}">
      <dgm:prSet/>
      <dgm:spPr/>
      <dgm:t>
        <a:bodyPr/>
        <a:lstStyle/>
        <a:p>
          <a:r>
            <a:rPr lang="en-US" altLang="zh-CN" dirty="0"/>
            <a:t>Where</a:t>
          </a:r>
          <a:endParaRPr lang="en-US" dirty="0"/>
        </a:p>
      </dgm:t>
    </dgm:pt>
    <dgm:pt modelId="{A42114F0-708A-4543-8C67-0062ECB2643D}" type="parTrans" cxnId="{CD1CAD7E-56A2-3540-AA25-1A7C211207B3}">
      <dgm:prSet/>
      <dgm:spPr/>
      <dgm:t>
        <a:bodyPr/>
        <a:lstStyle/>
        <a:p>
          <a:endParaRPr lang="en-US"/>
        </a:p>
      </dgm:t>
    </dgm:pt>
    <dgm:pt modelId="{5B271415-F392-134C-AC41-8B01C3DF02BF}" type="sibTrans" cxnId="{CD1CAD7E-56A2-3540-AA25-1A7C211207B3}">
      <dgm:prSet/>
      <dgm:spPr/>
      <dgm:t>
        <a:bodyPr/>
        <a:lstStyle/>
        <a:p>
          <a:endParaRPr lang="en-US"/>
        </a:p>
      </dgm:t>
    </dgm:pt>
    <dgm:pt modelId="{E5D4EC33-23BC-304F-8EFD-A1616230BC75}">
      <dgm:prSet/>
      <dgm:spPr/>
      <dgm:t>
        <a:bodyPr/>
        <a:lstStyle/>
        <a:p>
          <a:r>
            <a:rPr lang="en-US" altLang="zh-CN" dirty="0"/>
            <a:t>Impact</a:t>
          </a:r>
          <a:endParaRPr lang="en-US" dirty="0"/>
        </a:p>
      </dgm:t>
    </dgm:pt>
    <dgm:pt modelId="{6A19A9F3-D6E6-DD44-A84F-3E662E7681A8}" type="parTrans" cxnId="{B31C05DD-2C9E-C34D-A2D2-87A669729483}">
      <dgm:prSet/>
      <dgm:spPr/>
      <dgm:t>
        <a:bodyPr/>
        <a:lstStyle/>
        <a:p>
          <a:endParaRPr lang="en-US"/>
        </a:p>
      </dgm:t>
    </dgm:pt>
    <dgm:pt modelId="{158D77C6-5CCE-104D-9908-05348BE92FD4}" type="sibTrans" cxnId="{B31C05DD-2C9E-C34D-A2D2-87A669729483}">
      <dgm:prSet/>
      <dgm:spPr/>
      <dgm:t>
        <a:bodyPr/>
        <a:lstStyle/>
        <a:p>
          <a:endParaRPr lang="en-US"/>
        </a:p>
      </dgm:t>
    </dgm:pt>
    <dgm:pt modelId="{9B9419A7-B621-934B-A02C-CB4D453D7699}">
      <dgm:prSet/>
      <dgm:spPr/>
      <dgm:t>
        <a:bodyPr/>
        <a:lstStyle/>
        <a:p>
          <a:r>
            <a:rPr lang="en-US" altLang="zh-CN" dirty="0"/>
            <a:t>Quality</a:t>
          </a:r>
          <a:r>
            <a:rPr lang="zh-CN" altLang="en-US" dirty="0"/>
            <a:t> </a:t>
          </a:r>
          <a:endParaRPr lang="en-US" dirty="0"/>
        </a:p>
      </dgm:t>
    </dgm:pt>
    <dgm:pt modelId="{7C2C8790-EDF4-4542-BFE8-3ACEAC9E464B}" type="parTrans" cxnId="{B41CCF0C-0E47-9945-B43B-A8239EC1DAF3}">
      <dgm:prSet/>
      <dgm:spPr/>
      <dgm:t>
        <a:bodyPr/>
        <a:lstStyle/>
        <a:p>
          <a:endParaRPr lang="en-US"/>
        </a:p>
      </dgm:t>
    </dgm:pt>
    <dgm:pt modelId="{C0D99353-584A-E14F-B47F-2D43CA962F63}" type="sibTrans" cxnId="{B41CCF0C-0E47-9945-B43B-A8239EC1DAF3}">
      <dgm:prSet/>
      <dgm:spPr/>
      <dgm:t>
        <a:bodyPr/>
        <a:lstStyle/>
        <a:p>
          <a:endParaRPr lang="en-US"/>
        </a:p>
      </dgm:t>
    </dgm:pt>
    <dgm:pt modelId="{15AB69AA-D06E-5044-A321-48C549B4E1FE}" type="pres">
      <dgm:prSet presAssocID="{BF9C9A93-E848-BE43-BC5F-13222E45F761}" presName="Name0" presStyleCnt="0">
        <dgm:presLayoutVars>
          <dgm:chMax val="7"/>
          <dgm:chPref val="7"/>
          <dgm:dir/>
        </dgm:presLayoutVars>
      </dgm:prSet>
      <dgm:spPr/>
    </dgm:pt>
    <dgm:pt modelId="{777C3017-C57C-9546-B1F8-926CBBCB47F2}" type="pres">
      <dgm:prSet presAssocID="{BF9C9A93-E848-BE43-BC5F-13222E45F761}" presName="Name1" presStyleCnt="0"/>
      <dgm:spPr/>
    </dgm:pt>
    <dgm:pt modelId="{4F1A4C8E-35B5-9946-B5AE-000135016576}" type="pres">
      <dgm:prSet presAssocID="{BF9C9A93-E848-BE43-BC5F-13222E45F761}" presName="cycle" presStyleCnt="0"/>
      <dgm:spPr/>
    </dgm:pt>
    <dgm:pt modelId="{C764374C-A063-5344-8102-94A70FFD4665}" type="pres">
      <dgm:prSet presAssocID="{BF9C9A93-E848-BE43-BC5F-13222E45F761}" presName="srcNode" presStyleLbl="node1" presStyleIdx="0" presStyleCnt="7"/>
      <dgm:spPr/>
    </dgm:pt>
    <dgm:pt modelId="{12181A6D-62CA-DB46-9880-BCF661D879B9}" type="pres">
      <dgm:prSet presAssocID="{BF9C9A93-E848-BE43-BC5F-13222E45F761}" presName="conn" presStyleLbl="parChTrans1D2" presStyleIdx="0" presStyleCnt="1"/>
      <dgm:spPr/>
    </dgm:pt>
    <dgm:pt modelId="{C3054A10-42AB-A346-91E7-A17B26283BBD}" type="pres">
      <dgm:prSet presAssocID="{BF9C9A93-E848-BE43-BC5F-13222E45F761}" presName="extraNode" presStyleLbl="node1" presStyleIdx="0" presStyleCnt="7"/>
      <dgm:spPr/>
    </dgm:pt>
    <dgm:pt modelId="{4125F3D0-0943-0B45-8961-6E60D708CF6E}" type="pres">
      <dgm:prSet presAssocID="{BF9C9A93-E848-BE43-BC5F-13222E45F761}" presName="dstNode" presStyleLbl="node1" presStyleIdx="0" presStyleCnt="7"/>
      <dgm:spPr/>
    </dgm:pt>
    <dgm:pt modelId="{FFDFAAD6-9E5C-8346-BD47-514ABA7F8F34}" type="pres">
      <dgm:prSet presAssocID="{DDA24A6E-9614-0C40-AF7D-DC1099F7F65C}" presName="text_1" presStyleLbl="node1" presStyleIdx="0" presStyleCnt="7">
        <dgm:presLayoutVars>
          <dgm:bulletEnabled val="1"/>
        </dgm:presLayoutVars>
      </dgm:prSet>
      <dgm:spPr/>
    </dgm:pt>
    <dgm:pt modelId="{B5423744-0882-FA41-A7CC-F41FB848871D}" type="pres">
      <dgm:prSet presAssocID="{DDA24A6E-9614-0C40-AF7D-DC1099F7F65C}" presName="accent_1" presStyleCnt="0"/>
      <dgm:spPr/>
    </dgm:pt>
    <dgm:pt modelId="{86CDD816-E33C-F443-92EF-DF01D7CE783C}" type="pres">
      <dgm:prSet presAssocID="{DDA24A6E-9614-0C40-AF7D-DC1099F7F65C}" presName="accentRepeatNode" presStyleLbl="solidFgAcc1" presStyleIdx="0" presStyleCnt="7"/>
      <dgm:spPr/>
    </dgm:pt>
    <dgm:pt modelId="{BED0C3A6-E576-E64F-BA3F-ED1AE5037763}" type="pres">
      <dgm:prSet presAssocID="{28DAFBB6-8A24-1F41-AA10-6ECED4D0BC2A}" presName="text_2" presStyleLbl="node1" presStyleIdx="1" presStyleCnt="7">
        <dgm:presLayoutVars>
          <dgm:bulletEnabled val="1"/>
        </dgm:presLayoutVars>
      </dgm:prSet>
      <dgm:spPr/>
    </dgm:pt>
    <dgm:pt modelId="{F495A9F4-2307-DD4E-9EF4-1E3A4A5CA9C7}" type="pres">
      <dgm:prSet presAssocID="{28DAFBB6-8A24-1F41-AA10-6ECED4D0BC2A}" presName="accent_2" presStyleCnt="0"/>
      <dgm:spPr/>
    </dgm:pt>
    <dgm:pt modelId="{D1221D7C-D325-B642-A68E-9BA1D6508E74}" type="pres">
      <dgm:prSet presAssocID="{28DAFBB6-8A24-1F41-AA10-6ECED4D0BC2A}" presName="accentRepeatNode" presStyleLbl="solidFgAcc1" presStyleIdx="1" presStyleCnt="7"/>
      <dgm:spPr/>
    </dgm:pt>
    <dgm:pt modelId="{50456EB9-B2DA-E742-93AE-7A946EED3720}" type="pres">
      <dgm:prSet presAssocID="{D35D6929-1209-824D-93DB-651C11C1AEC2}" presName="text_3" presStyleLbl="node1" presStyleIdx="2" presStyleCnt="7">
        <dgm:presLayoutVars>
          <dgm:bulletEnabled val="1"/>
        </dgm:presLayoutVars>
      </dgm:prSet>
      <dgm:spPr/>
    </dgm:pt>
    <dgm:pt modelId="{F33CB4F3-3609-334F-8CC6-B0B2071D0EE8}" type="pres">
      <dgm:prSet presAssocID="{D35D6929-1209-824D-93DB-651C11C1AEC2}" presName="accent_3" presStyleCnt="0"/>
      <dgm:spPr/>
    </dgm:pt>
    <dgm:pt modelId="{9F15FFD6-164F-D845-817D-B9633CDD8037}" type="pres">
      <dgm:prSet presAssocID="{D35D6929-1209-824D-93DB-651C11C1AEC2}" presName="accentRepeatNode" presStyleLbl="solidFgAcc1" presStyleIdx="2" presStyleCnt="7"/>
      <dgm:spPr/>
    </dgm:pt>
    <dgm:pt modelId="{B4E96073-C8A9-C344-AF73-3812FBFD2874}" type="pres">
      <dgm:prSet presAssocID="{B4834724-1813-5746-B029-85A26ED00D39}" presName="text_4" presStyleLbl="node1" presStyleIdx="3" presStyleCnt="7">
        <dgm:presLayoutVars>
          <dgm:bulletEnabled val="1"/>
        </dgm:presLayoutVars>
      </dgm:prSet>
      <dgm:spPr/>
    </dgm:pt>
    <dgm:pt modelId="{B4BB3EC5-1471-4B43-BA8A-0B6A481E3589}" type="pres">
      <dgm:prSet presAssocID="{B4834724-1813-5746-B029-85A26ED00D39}" presName="accent_4" presStyleCnt="0"/>
      <dgm:spPr/>
    </dgm:pt>
    <dgm:pt modelId="{DD18F56E-4B85-F34B-A852-FC914D1D7864}" type="pres">
      <dgm:prSet presAssocID="{B4834724-1813-5746-B029-85A26ED00D39}" presName="accentRepeatNode" presStyleLbl="solidFgAcc1" presStyleIdx="3" presStyleCnt="7"/>
      <dgm:spPr/>
    </dgm:pt>
    <dgm:pt modelId="{6FD52051-CE50-D745-AA47-0151376C362B}" type="pres">
      <dgm:prSet presAssocID="{84E85117-F01E-4341-8E3C-335FE756F9F7}" presName="text_5" presStyleLbl="node1" presStyleIdx="4" presStyleCnt="7">
        <dgm:presLayoutVars>
          <dgm:bulletEnabled val="1"/>
        </dgm:presLayoutVars>
      </dgm:prSet>
      <dgm:spPr/>
    </dgm:pt>
    <dgm:pt modelId="{48ED52CA-44BC-0E41-9B26-0523C99F4D19}" type="pres">
      <dgm:prSet presAssocID="{84E85117-F01E-4341-8E3C-335FE756F9F7}" presName="accent_5" presStyleCnt="0"/>
      <dgm:spPr/>
    </dgm:pt>
    <dgm:pt modelId="{E225E391-2EF7-8648-A56E-DF0E0E01F29A}" type="pres">
      <dgm:prSet presAssocID="{84E85117-F01E-4341-8E3C-335FE756F9F7}" presName="accentRepeatNode" presStyleLbl="solidFgAcc1" presStyleIdx="4" presStyleCnt="7"/>
      <dgm:spPr/>
    </dgm:pt>
    <dgm:pt modelId="{B409DB62-F3B6-244B-9769-B9B5947F44F8}" type="pres">
      <dgm:prSet presAssocID="{E5D4EC33-23BC-304F-8EFD-A1616230BC75}" presName="text_6" presStyleLbl="node1" presStyleIdx="5" presStyleCnt="7">
        <dgm:presLayoutVars>
          <dgm:bulletEnabled val="1"/>
        </dgm:presLayoutVars>
      </dgm:prSet>
      <dgm:spPr/>
    </dgm:pt>
    <dgm:pt modelId="{C47B325E-13D7-684A-A2DC-E1D7BE1182F8}" type="pres">
      <dgm:prSet presAssocID="{E5D4EC33-23BC-304F-8EFD-A1616230BC75}" presName="accent_6" presStyleCnt="0"/>
      <dgm:spPr/>
    </dgm:pt>
    <dgm:pt modelId="{1644BD48-D2EF-B546-B35C-E27AF6C42433}" type="pres">
      <dgm:prSet presAssocID="{E5D4EC33-23BC-304F-8EFD-A1616230BC75}" presName="accentRepeatNode" presStyleLbl="solidFgAcc1" presStyleIdx="5" presStyleCnt="7"/>
      <dgm:spPr/>
    </dgm:pt>
    <dgm:pt modelId="{7970809F-3C5C-024F-B945-750423CA3382}" type="pres">
      <dgm:prSet presAssocID="{9B9419A7-B621-934B-A02C-CB4D453D7699}" presName="text_7" presStyleLbl="node1" presStyleIdx="6" presStyleCnt="7">
        <dgm:presLayoutVars>
          <dgm:bulletEnabled val="1"/>
        </dgm:presLayoutVars>
      </dgm:prSet>
      <dgm:spPr/>
    </dgm:pt>
    <dgm:pt modelId="{1479D6EC-3B24-6D48-9B0F-799E3566ECBB}" type="pres">
      <dgm:prSet presAssocID="{9B9419A7-B621-934B-A02C-CB4D453D7699}" presName="accent_7" presStyleCnt="0"/>
      <dgm:spPr/>
    </dgm:pt>
    <dgm:pt modelId="{2CF4FB04-B390-FE47-BD64-48442A3C8F6C}" type="pres">
      <dgm:prSet presAssocID="{9B9419A7-B621-934B-A02C-CB4D453D7699}" presName="accentRepeatNode" presStyleLbl="solidFgAcc1" presStyleIdx="6" presStyleCnt="7"/>
      <dgm:spPr/>
    </dgm:pt>
  </dgm:ptLst>
  <dgm:cxnLst>
    <dgm:cxn modelId="{B41CCF0C-0E47-9945-B43B-A8239EC1DAF3}" srcId="{BF9C9A93-E848-BE43-BC5F-13222E45F761}" destId="{9B9419A7-B621-934B-A02C-CB4D453D7699}" srcOrd="6" destOrd="0" parTransId="{7C2C8790-EDF4-4542-BFE8-3ACEAC9E464B}" sibTransId="{C0D99353-584A-E14F-B47F-2D43CA962F63}"/>
    <dgm:cxn modelId="{60495A2A-2E9A-D94F-8E34-CDBF8222056D}" type="presOf" srcId="{D35D6929-1209-824D-93DB-651C11C1AEC2}" destId="{50456EB9-B2DA-E742-93AE-7A946EED3720}" srcOrd="0" destOrd="0" presId="urn:microsoft.com/office/officeart/2008/layout/VerticalCurvedList"/>
    <dgm:cxn modelId="{D76EBE2C-C85B-EC40-9E27-BDDE7F7A8ABF}" type="presOf" srcId="{84E85117-F01E-4341-8E3C-335FE756F9F7}" destId="{6FD52051-CE50-D745-AA47-0151376C362B}" srcOrd="0" destOrd="0" presId="urn:microsoft.com/office/officeart/2008/layout/VerticalCurvedList"/>
    <dgm:cxn modelId="{09F4A836-0E53-EB45-B203-08CBC7057C2E}" type="presOf" srcId="{DDA24A6E-9614-0C40-AF7D-DC1099F7F65C}" destId="{FFDFAAD6-9E5C-8346-BD47-514ABA7F8F34}" srcOrd="0" destOrd="0" presId="urn:microsoft.com/office/officeart/2008/layout/VerticalCurvedList"/>
    <dgm:cxn modelId="{A9729F4A-5263-244A-8BE9-FBF84C34C91B}" type="presOf" srcId="{E5D4EC33-23BC-304F-8EFD-A1616230BC75}" destId="{B409DB62-F3B6-244B-9769-B9B5947F44F8}" srcOrd="0" destOrd="0" presId="urn:microsoft.com/office/officeart/2008/layout/VerticalCurvedList"/>
    <dgm:cxn modelId="{80AE235B-D7FE-4B4A-90BB-1F28BA0E4733}" type="presOf" srcId="{9B9419A7-B621-934B-A02C-CB4D453D7699}" destId="{7970809F-3C5C-024F-B945-750423CA3382}" srcOrd="0" destOrd="0" presId="urn:microsoft.com/office/officeart/2008/layout/VerticalCurvedList"/>
    <dgm:cxn modelId="{D727225D-1CAA-EC40-BC20-FCCF330A13AE}" srcId="{BF9C9A93-E848-BE43-BC5F-13222E45F761}" destId="{28DAFBB6-8A24-1F41-AA10-6ECED4D0BC2A}" srcOrd="1" destOrd="0" parTransId="{C6E3E7E6-EC24-E044-A5D2-2E4A4B2F4FA1}" sibTransId="{71E467BD-A066-1A44-BABC-0807E0BFDF42}"/>
    <dgm:cxn modelId="{9615CE60-34C2-D245-902E-BA54C2DE07F2}" type="presOf" srcId="{B4C504CC-A4D4-274E-AD2B-8B779C3843C6}" destId="{12181A6D-62CA-DB46-9880-BCF661D879B9}" srcOrd="0" destOrd="0" presId="urn:microsoft.com/office/officeart/2008/layout/VerticalCurvedList"/>
    <dgm:cxn modelId="{CD1CAD7E-56A2-3540-AA25-1A7C211207B3}" srcId="{BF9C9A93-E848-BE43-BC5F-13222E45F761}" destId="{84E85117-F01E-4341-8E3C-335FE756F9F7}" srcOrd="4" destOrd="0" parTransId="{A42114F0-708A-4543-8C67-0062ECB2643D}" sibTransId="{5B271415-F392-134C-AC41-8B01C3DF02BF}"/>
    <dgm:cxn modelId="{450BEC98-1C69-2445-8BF3-70B3A193E538}" srcId="{BF9C9A93-E848-BE43-BC5F-13222E45F761}" destId="{D35D6929-1209-824D-93DB-651C11C1AEC2}" srcOrd="2" destOrd="0" parTransId="{C35E81A2-E03D-4A4A-A7E8-B128B80CAEC0}" sibTransId="{E8A62591-0ABF-B942-801B-C41167F182F1}"/>
    <dgm:cxn modelId="{327091A4-285E-C645-8A46-715C47569519}" srcId="{BF9C9A93-E848-BE43-BC5F-13222E45F761}" destId="{DDA24A6E-9614-0C40-AF7D-DC1099F7F65C}" srcOrd="0" destOrd="0" parTransId="{100F2A3C-3721-9942-A10E-EAEC3BB7AD3F}" sibTransId="{B4C504CC-A4D4-274E-AD2B-8B779C3843C6}"/>
    <dgm:cxn modelId="{0CCC45CE-DAC6-9240-BC02-8596C4DAB471}" type="presOf" srcId="{B4834724-1813-5746-B029-85A26ED00D39}" destId="{B4E96073-C8A9-C344-AF73-3812FBFD2874}" srcOrd="0" destOrd="0" presId="urn:microsoft.com/office/officeart/2008/layout/VerticalCurvedList"/>
    <dgm:cxn modelId="{DF8BC8D7-3B65-244F-9000-A64F6EAAD554}" srcId="{BF9C9A93-E848-BE43-BC5F-13222E45F761}" destId="{B4834724-1813-5746-B029-85A26ED00D39}" srcOrd="3" destOrd="0" parTransId="{33E6B51A-8BE2-AE43-AA75-7CEB723A5963}" sibTransId="{0858D3DC-5DF9-F64E-BE16-F9B4CD0E52E4}"/>
    <dgm:cxn modelId="{6E559ADC-BF60-804C-B30E-877FC5A287A1}" type="presOf" srcId="{28DAFBB6-8A24-1F41-AA10-6ECED4D0BC2A}" destId="{BED0C3A6-E576-E64F-BA3F-ED1AE5037763}" srcOrd="0" destOrd="0" presId="urn:microsoft.com/office/officeart/2008/layout/VerticalCurvedList"/>
    <dgm:cxn modelId="{B31C05DD-2C9E-C34D-A2D2-87A669729483}" srcId="{BF9C9A93-E848-BE43-BC5F-13222E45F761}" destId="{E5D4EC33-23BC-304F-8EFD-A1616230BC75}" srcOrd="5" destOrd="0" parTransId="{6A19A9F3-D6E6-DD44-A84F-3E662E7681A8}" sibTransId="{158D77C6-5CCE-104D-9908-05348BE92FD4}"/>
    <dgm:cxn modelId="{73E00EF8-15FC-A94A-8F80-459555B8272B}" type="presOf" srcId="{BF9C9A93-E848-BE43-BC5F-13222E45F761}" destId="{15AB69AA-D06E-5044-A321-48C549B4E1FE}" srcOrd="0" destOrd="0" presId="urn:microsoft.com/office/officeart/2008/layout/VerticalCurvedList"/>
    <dgm:cxn modelId="{421283DC-AFD7-0E46-8779-C3416F994F32}" type="presParOf" srcId="{15AB69AA-D06E-5044-A321-48C549B4E1FE}" destId="{777C3017-C57C-9546-B1F8-926CBBCB47F2}" srcOrd="0" destOrd="0" presId="urn:microsoft.com/office/officeart/2008/layout/VerticalCurvedList"/>
    <dgm:cxn modelId="{51E2704E-5F07-0245-9E29-96DE44CC4EC7}" type="presParOf" srcId="{777C3017-C57C-9546-B1F8-926CBBCB47F2}" destId="{4F1A4C8E-35B5-9946-B5AE-000135016576}" srcOrd="0" destOrd="0" presId="urn:microsoft.com/office/officeart/2008/layout/VerticalCurvedList"/>
    <dgm:cxn modelId="{CB6A22E2-D56B-3541-93E5-3F9F585064DA}" type="presParOf" srcId="{4F1A4C8E-35B5-9946-B5AE-000135016576}" destId="{C764374C-A063-5344-8102-94A70FFD4665}" srcOrd="0" destOrd="0" presId="urn:microsoft.com/office/officeart/2008/layout/VerticalCurvedList"/>
    <dgm:cxn modelId="{0A1A6706-5BDD-3A4C-888A-03B4BD1E3D67}" type="presParOf" srcId="{4F1A4C8E-35B5-9946-B5AE-000135016576}" destId="{12181A6D-62CA-DB46-9880-BCF661D879B9}" srcOrd="1" destOrd="0" presId="urn:microsoft.com/office/officeart/2008/layout/VerticalCurvedList"/>
    <dgm:cxn modelId="{21474DCA-6D41-F343-A0FB-689C8D1A0709}" type="presParOf" srcId="{4F1A4C8E-35B5-9946-B5AE-000135016576}" destId="{C3054A10-42AB-A346-91E7-A17B26283BBD}" srcOrd="2" destOrd="0" presId="urn:microsoft.com/office/officeart/2008/layout/VerticalCurvedList"/>
    <dgm:cxn modelId="{031E9A54-46C3-0E44-BA09-43218128A03E}" type="presParOf" srcId="{4F1A4C8E-35B5-9946-B5AE-000135016576}" destId="{4125F3D0-0943-0B45-8961-6E60D708CF6E}" srcOrd="3" destOrd="0" presId="urn:microsoft.com/office/officeart/2008/layout/VerticalCurvedList"/>
    <dgm:cxn modelId="{74EA5444-278B-5F4B-9BEB-80A699E5113C}" type="presParOf" srcId="{777C3017-C57C-9546-B1F8-926CBBCB47F2}" destId="{FFDFAAD6-9E5C-8346-BD47-514ABA7F8F34}" srcOrd="1" destOrd="0" presId="urn:microsoft.com/office/officeart/2008/layout/VerticalCurvedList"/>
    <dgm:cxn modelId="{4BA19CD9-48B6-DE4B-B86E-E29DEFF8E5FD}" type="presParOf" srcId="{777C3017-C57C-9546-B1F8-926CBBCB47F2}" destId="{B5423744-0882-FA41-A7CC-F41FB848871D}" srcOrd="2" destOrd="0" presId="urn:microsoft.com/office/officeart/2008/layout/VerticalCurvedList"/>
    <dgm:cxn modelId="{E0F1FE4F-01F6-014E-80A4-DEE51FE41DE1}" type="presParOf" srcId="{B5423744-0882-FA41-A7CC-F41FB848871D}" destId="{86CDD816-E33C-F443-92EF-DF01D7CE783C}" srcOrd="0" destOrd="0" presId="urn:microsoft.com/office/officeart/2008/layout/VerticalCurvedList"/>
    <dgm:cxn modelId="{BC539003-A26C-BB47-A802-34D51D94BC16}" type="presParOf" srcId="{777C3017-C57C-9546-B1F8-926CBBCB47F2}" destId="{BED0C3A6-E576-E64F-BA3F-ED1AE5037763}" srcOrd="3" destOrd="0" presId="urn:microsoft.com/office/officeart/2008/layout/VerticalCurvedList"/>
    <dgm:cxn modelId="{9209C6E0-F621-0245-A771-144AFE8BEDE6}" type="presParOf" srcId="{777C3017-C57C-9546-B1F8-926CBBCB47F2}" destId="{F495A9F4-2307-DD4E-9EF4-1E3A4A5CA9C7}" srcOrd="4" destOrd="0" presId="urn:microsoft.com/office/officeart/2008/layout/VerticalCurvedList"/>
    <dgm:cxn modelId="{89EC4727-A986-BC4F-8316-0683144C8B6E}" type="presParOf" srcId="{F495A9F4-2307-DD4E-9EF4-1E3A4A5CA9C7}" destId="{D1221D7C-D325-B642-A68E-9BA1D6508E74}" srcOrd="0" destOrd="0" presId="urn:microsoft.com/office/officeart/2008/layout/VerticalCurvedList"/>
    <dgm:cxn modelId="{569E1D02-288A-8747-A622-80B9F8C1CDD5}" type="presParOf" srcId="{777C3017-C57C-9546-B1F8-926CBBCB47F2}" destId="{50456EB9-B2DA-E742-93AE-7A946EED3720}" srcOrd="5" destOrd="0" presId="urn:microsoft.com/office/officeart/2008/layout/VerticalCurvedList"/>
    <dgm:cxn modelId="{F58ECC5E-D9D1-CC4B-B827-B39FC0E3D740}" type="presParOf" srcId="{777C3017-C57C-9546-B1F8-926CBBCB47F2}" destId="{F33CB4F3-3609-334F-8CC6-B0B2071D0EE8}" srcOrd="6" destOrd="0" presId="urn:microsoft.com/office/officeart/2008/layout/VerticalCurvedList"/>
    <dgm:cxn modelId="{3D70DAB2-C1D0-9A48-A68F-060C75D5515D}" type="presParOf" srcId="{F33CB4F3-3609-334F-8CC6-B0B2071D0EE8}" destId="{9F15FFD6-164F-D845-817D-B9633CDD8037}" srcOrd="0" destOrd="0" presId="urn:microsoft.com/office/officeart/2008/layout/VerticalCurvedList"/>
    <dgm:cxn modelId="{61AD1FDE-89D0-BD4F-969C-9B463AC1D366}" type="presParOf" srcId="{777C3017-C57C-9546-B1F8-926CBBCB47F2}" destId="{B4E96073-C8A9-C344-AF73-3812FBFD2874}" srcOrd="7" destOrd="0" presId="urn:microsoft.com/office/officeart/2008/layout/VerticalCurvedList"/>
    <dgm:cxn modelId="{37F720D9-778F-094F-872F-DCA41E63349E}" type="presParOf" srcId="{777C3017-C57C-9546-B1F8-926CBBCB47F2}" destId="{B4BB3EC5-1471-4B43-BA8A-0B6A481E3589}" srcOrd="8" destOrd="0" presId="urn:microsoft.com/office/officeart/2008/layout/VerticalCurvedList"/>
    <dgm:cxn modelId="{3B950666-8838-C44F-840A-D8AF7BDE676F}" type="presParOf" srcId="{B4BB3EC5-1471-4B43-BA8A-0B6A481E3589}" destId="{DD18F56E-4B85-F34B-A852-FC914D1D7864}" srcOrd="0" destOrd="0" presId="urn:microsoft.com/office/officeart/2008/layout/VerticalCurvedList"/>
    <dgm:cxn modelId="{A843C46B-4A53-A141-A515-582B58FB9BEE}" type="presParOf" srcId="{777C3017-C57C-9546-B1F8-926CBBCB47F2}" destId="{6FD52051-CE50-D745-AA47-0151376C362B}" srcOrd="9" destOrd="0" presId="urn:microsoft.com/office/officeart/2008/layout/VerticalCurvedList"/>
    <dgm:cxn modelId="{2828EA81-3167-1A48-9954-4D7A666F63A2}" type="presParOf" srcId="{777C3017-C57C-9546-B1F8-926CBBCB47F2}" destId="{48ED52CA-44BC-0E41-9B26-0523C99F4D19}" srcOrd="10" destOrd="0" presId="urn:microsoft.com/office/officeart/2008/layout/VerticalCurvedList"/>
    <dgm:cxn modelId="{8D98FD61-4A82-4043-9DE2-59FA089F6036}" type="presParOf" srcId="{48ED52CA-44BC-0E41-9B26-0523C99F4D19}" destId="{E225E391-2EF7-8648-A56E-DF0E0E01F29A}" srcOrd="0" destOrd="0" presId="urn:microsoft.com/office/officeart/2008/layout/VerticalCurvedList"/>
    <dgm:cxn modelId="{313FD32B-3C0B-184E-BBF0-D885C4B321FC}" type="presParOf" srcId="{777C3017-C57C-9546-B1F8-926CBBCB47F2}" destId="{B409DB62-F3B6-244B-9769-B9B5947F44F8}" srcOrd="11" destOrd="0" presId="urn:microsoft.com/office/officeart/2008/layout/VerticalCurvedList"/>
    <dgm:cxn modelId="{5F71E27B-9A6A-E949-9343-60AC70BFCAC2}" type="presParOf" srcId="{777C3017-C57C-9546-B1F8-926CBBCB47F2}" destId="{C47B325E-13D7-684A-A2DC-E1D7BE1182F8}" srcOrd="12" destOrd="0" presId="urn:microsoft.com/office/officeart/2008/layout/VerticalCurvedList"/>
    <dgm:cxn modelId="{C7DD9641-CF56-BF48-9D0A-5311DC26E388}" type="presParOf" srcId="{C47B325E-13D7-684A-A2DC-E1D7BE1182F8}" destId="{1644BD48-D2EF-B546-B35C-E27AF6C42433}" srcOrd="0" destOrd="0" presId="urn:microsoft.com/office/officeart/2008/layout/VerticalCurvedList"/>
    <dgm:cxn modelId="{CE21AE86-AD30-A043-88B8-34A4A66438FE}" type="presParOf" srcId="{777C3017-C57C-9546-B1F8-926CBBCB47F2}" destId="{7970809F-3C5C-024F-B945-750423CA3382}" srcOrd="13" destOrd="0" presId="urn:microsoft.com/office/officeart/2008/layout/VerticalCurvedList"/>
    <dgm:cxn modelId="{D9DDCEE4-B666-ED4B-86DD-DC69F9EBB7D5}" type="presParOf" srcId="{777C3017-C57C-9546-B1F8-926CBBCB47F2}" destId="{1479D6EC-3B24-6D48-9B0F-799E3566ECBB}" srcOrd="14" destOrd="0" presId="urn:microsoft.com/office/officeart/2008/layout/VerticalCurvedList"/>
    <dgm:cxn modelId="{EC864988-C109-A04E-A308-2D7E92A12EC4}" type="presParOf" srcId="{1479D6EC-3B24-6D48-9B0F-799E3566ECBB}" destId="{2CF4FB04-B390-FE47-BD64-48442A3C8F6C}"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FF78E2-1DE2-A241-A876-33A496E1C937}">
      <dsp:nvSpPr>
        <dsp:cNvPr id="0" name=""/>
        <dsp:cNvSpPr/>
      </dsp:nvSpPr>
      <dsp:spPr>
        <a:xfrm>
          <a:off x="2442499" y="0"/>
          <a:ext cx="4363684" cy="981972"/>
        </a:xfrm>
        <a:prstGeom prst="rightArrow">
          <a:avLst>
            <a:gd name="adj1" fmla="val 75000"/>
            <a:gd name="adj2" fmla="val 50000"/>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D3E26C-D834-1043-B58F-9BDA2FA0FB08}">
      <dsp:nvSpPr>
        <dsp:cNvPr id="0" name=""/>
        <dsp:cNvSpPr/>
      </dsp:nvSpPr>
      <dsp:spPr>
        <a:xfrm>
          <a:off x="466623" y="116628"/>
          <a:ext cx="1975876" cy="748714"/>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altLang="zh-CN" sz="1800" b="1" kern="1200" dirty="0"/>
            <a:t>Descriptive</a:t>
          </a:r>
          <a:r>
            <a:rPr lang="zh-CN" altLang="en-US" sz="1800" b="1" kern="1200" dirty="0"/>
            <a:t> </a:t>
          </a:r>
          <a:r>
            <a:rPr lang="en-US" altLang="zh-CN" sz="1800" b="1" kern="1200" dirty="0"/>
            <a:t>Analysis</a:t>
          </a:r>
          <a:endParaRPr lang="en-US" sz="1800" b="1" kern="1200" dirty="0"/>
        </a:p>
      </dsp:txBody>
      <dsp:txXfrm>
        <a:off x="503172" y="153177"/>
        <a:ext cx="1902778" cy="675616"/>
      </dsp:txXfrm>
    </dsp:sp>
    <dsp:sp modelId="{3EA8A452-9A40-3841-A2D3-A26FD2AEA0E9}">
      <dsp:nvSpPr>
        <dsp:cNvPr id="0" name=""/>
        <dsp:cNvSpPr/>
      </dsp:nvSpPr>
      <dsp:spPr>
        <a:xfrm>
          <a:off x="2442499" y="1080169"/>
          <a:ext cx="4363684" cy="981972"/>
        </a:xfrm>
        <a:prstGeom prst="rightArrow">
          <a:avLst>
            <a:gd name="adj1" fmla="val 75000"/>
            <a:gd name="adj2" fmla="val 50000"/>
          </a:avLst>
        </a:prstGeom>
        <a:solidFill>
          <a:schemeClr val="accent3">
            <a:tint val="40000"/>
            <a:alpha val="90000"/>
            <a:hueOff val="-112041"/>
            <a:satOff val="967"/>
            <a:lumOff val="2406"/>
            <a:alphaOff val="0"/>
          </a:schemeClr>
        </a:solidFill>
        <a:ln w="25400" cap="flat" cmpd="sng" algn="ctr">
          <a:solidFill>
            <a:schemeClr val="accent3">
              <a:tint val="40000"/>
              <a:alpha val="90000"/>
              <a:hueOff val="-112041"/>
              <a:satOff val="967"/>
              <a:lumOff val="2406"/>
              <a:alphaOff val="0"/>
            </a:schemeClr>
          </a:solidFill>
          <a:prstDash val="solid"/>
        </a:ln>
        <a:effectLst/>
      </dsp:spPr>
      <dsp:style>
        <a:lnRef idx="2">
          <a:scrgbClr r="0" g="0" b="0"/>
        </a:lnRef>
        <a:fillRef idx="1">
          <a:scrgbClr r="0" g="0" b="0"/>
        </a:fillRef>
        <a:effectRef idx="0">
          <a:scrgbClr r="0" g="0" b="0"/>
        </a:effectRef>
        <a:fontRef idx="minor"/>
      </dsp:style>
    </dsp:sp>
    <dsp:sp modelId="{DCBD8CDD-A5EB-FF40-A674-A209F2CB8423}">
      <dsp:nvSpPr>
        <dsp:cNvPr id="0" name=""/>
        <dsp:cNvSpPr/>
      </dsp:nvSpPr>
      <dsp:spPr>
        <a:xfrm>
          <a:off x="466623" y="1163425"/>
          <a:ext cx="1975876" cy="815459"/>
        </a:xfrm>
        <a:prstGeom prst="roundRect">
          <a:avLst/>
        </a:prstGeom>
        <a:solidFill>
          <a:schemeClr val="accent3">
            <a:hueOff val="-58899"/>
            <a:satOff val="-696"/>
            <a:lumOff val="990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altLang="zh-CN" sz="1800" b="1" kern="1200" dirty="0"/>
            <a:t>Predictive</a:t>
          </a:r>
          <a:r>
            <a:rPr lang="zh-CN" altLang="en-US" sz="1800" b="1" kern="1200" dirty="0"/>
            <a:t>  </a:t>
          </a:r>
          <a:r>
            <a:rPr lang="en-US" altLang="zh-CN" sz="1800" b="1" kern="1200" dirty="0"/>
            <a:t>Analysis</a:t>
          </a:r>
          <a:endParaRPr lang="en-US" sz="1800" b="1" kern="1200" dirty="0"/>
        </a:p>
      </dsp:txBody>
      <dsp:txXfrm>
        <a:off x="506430" y="1203232"/>
        <a:ext cx="1896262" cy="735845"/>
      </dsp:txXfrm>
    </dsp:sp>
    <dsp:sp modelId="{31D52BB1-4DB0-FD41-B575-71C9565D22A9}">
      <dsp:nvSpPr>
        <dsp:cNvPr id="0" name=""/>
        <dsp:cNvSpPr/>
      </dsp:nvSpPr>
      <dsp:spPr>
        <a:xfrm>
          <a:off x="2442499" y="2160338"/>
          <a:ext cx="4363684" cy="981972"/>
        </a:xfrm>
        <a:prstGeom prst="rightArrow">
          <a:avLst>
            <a:gd name="adj1" fmla="val 75000"/>
            <a:gd name="adj2" fmla="val 50000"/>
          </a:avLst>
        </a:prstGeom>
        <a:solidFill>
          <a:schemeClr val="accent3">
            <a:tint val="40000"/>
            <a:alpha val="90000"/>
            <a:hueOff val="-224082"/>
            <a:satOff val="1934"/>
            <a:lumOff val="4811"/>
            <a:alphaOff val="0"/>
          </a:schemeClr>
        </a:solidFill>
        <a:ln w="25400" cap="flat" cmpd="sng" algn="ctr">
          <a:solidFill>
            <a:schemeClr val="accent3">
              <a:tint val="40000"/>
              <a:alpha val="90000"/>
              <a:hueOff val="-224082"/>
              <a:satOff val="1934"/>
              <a:lumOff val="4811"/>
              <a:alphaOff val="0"/>
            </a:schemeClr>
          </a:solidFill>
          <a:prstDash val="solid"/>
        </a:ln>
        <a:effectLst/>
      </dsp:spPr>
      <dsp:style>
        <a:lnRef idx="2">
          <a:scrgbClr r="0" g="0" b="0"/>
        </a:lnRef>
        <a:fillRef idx="1">
          <a:scrgbClr r="0" g="0" b="0"/>
        </a:fillRef>
        <a:effectRef idx="0">
          <a:scrgbClr r="0" g="0" b="0"/>
        </a:effectRef>
        <a:fontRef idx="minor"/>
      </dsp:style>
    </dsp:sp>
    <dsp:sp modelId="{B6D0D13F-A52F-EB46-A7EB-73365D5889C9}">
      <dsp:nvSpPr>
        <dsp:cNvPr id="0" name=""/>
        <dsp:cNvSpPr/>
      </dsp:nvSpPr>
      <dsp:spPr>
        <a:xfrm>
          <a:off x="466623" y="2302111"/>
          <a:ext cx="1975876" cy="698427"/>
        </a:xfrm>
        <a:prstGeom prst="roundRect">
          <a:avLst/>
        </a:prstGeom>
        <a:solidFill>
          <a:schemeClr val="accent3">
            <a:hueOff val="-117797"/>
            <a:satOff val="-1391"/>
            <a:lumOff val="1980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altLang="zh-CN" sz="1800" b="1" kern="1200" dirty="0"/>
            <a:t>Prescriptive</a:t>
          </a:r>
          <a:r>
            <a:rPr lang="zh-CN" altLang="en-US" sz="1800" b="1" kern="1200" dirty="0"/>
            <a:t> </a:t>
          </a:r>
          <a:r>
            <a:rPr lang="en-US" altLang="zh-CN" sz="1800" b="1" kern="1200" dirty="0"/>
            <a:t>Analysis</a:t>
          </a:r>
          <a:endParaRPr lang="en-US" sz="1800" b="1" kern="1200" dirty="0"/>
        </a:p>
      </dsp:txBody>
      <dsp:txXfrm>
        <a:off x="500717" y="2336205"/>
        <a:ext cx="1907688" cy="6302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181A6D-62CA-DB46-9880-BCF661D879B9}">
      <dsp:nvSpPr>
        <dsp:cNvPr id="0" name=""/>
        <dsp:cNvSpPr/>
      </dsp:nvSpPr>
      <dsp:spPr>
        <a:xfrm>
          <a:off x="-4372012" y="-670677"/>
          <a:ext cx="5209249" cy="5209249"/>
        </a:xfrm>
        <a:prstGeom prst="blockArc">
          <a:avLst>
            <a:gd name="adj1" fmla="val 18900000"/>
            <a:gd name="adj2" fmla="val 2700000"/>
            <a:gd name="adj3" fmla="val 415"/>
          </a:avLst>
        </a:pr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FDFAAD6-9E5C-8346-BD47-514ABA7F8F34}">
      <dsp:nvSpPr>
        <dsp:cNvPr id="0" name=""/>
        <dsp:cNvSpPr/>
      </dsp:nvSpPr>
      <dsp:spPr>
        <a:xfrm>
          <a:off x="271332" y="175834"/>
          <a:ext cx="2941054" cy="351514"/>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014" tIns="48260" rIns="48260" bIns="48260" numCol="1" spcCol="1270" anchor="ctr" anchorCtr="0">
          <a:noAutofit/>
        </a:bodyPr>
        <a:lstStyle/>
        <a:p>
          <a:pPr marL="0" lvl="0" indent="0" algn="l" defTabSz="844550">
            <a:lnSpc>
              <a:spcPct val="90000"/>
            </a:lnSpc>
            <a:spcBef>
              <a:spcPct val="0"/>
            </a:spcBef>
            <a:spcAft>
              <a:spcPct val="35000"/>
            </a:spcAft>
            <a:buNone/>
          </a:pPr>
          <a:r>
            <a:rPr lang="en-US" altLang="zh-CN" sz="1900" kern="1200" dirty="0"/>
            <a:t>Who</a:t>
          </a:r>
          <a:endParaRPr lang="en-US" sz="1900" kern="1200" dirty="0"/>
        </a:p>
      </dsp:txBody>
      <dsp:txXfrm>
        <a:off x="271332" y="175834"/>
        <a:ext cx="2941054" cy="351514"/>
      </dsp:txXfrm>
    </dsp:sp>
    <dsp:sp modelId="{86CDD816-E33C-F443-92EF-DF01D7CE783C}">
      <dsp:nvSpPr>
        <dsp:cNvPr id="0" name=""/>
        <dsp:cNvSpPr/>
      </dsp:nvSpPr>
      <dsp:spPr>
        <a:xfrm>
          <a:off x="51636" y="131895"/>
          <a:ext cx="439392" cy="439392"/>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ED0C3A6-E576-E64F-BA3F-ED1AE5037763}">
      <dsp:nvSpPr>
        <dsp:cNvPr id="0" name=""/>
        <dsp:cNvSpPr/>
      </dsp:nvSpPr>
      <dsp:spPr>
        <a:xfrm>
          <a:off x="589660" y="703415"/>
          <a:ext cx="2622727" cy="351514"/>
        </a:xfrm>
        <a:prstGeom prst="rect">
          <a:avLst/>
        </a:prstGeom>
        <a:solidFill>
          <a:schemeClr val="accent2">
            <a:hueOff val="-41628"/>
            <a:satOff val="-3524"/>
            <a:lumOff val="346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014" tIns="48260" rIns="48260" bIns="48260" numCol="1" spcCol="1270" anchor="ctr" anchorCtr="0">
          <a:noAutofit/>
        </a:bodyPr>
        <a:lstStyle/>
        <a:p>
          <a:pPr marL="0" lvl="0" indent="0" algn="l" defTabSz="844550">
            <a:lnSpc>
              <a:spcPct val="90000"/>
            </a:lnSpc>
            <a:spcBef>
              <a:spcPct val="0"/>
            </a:spcBef>
            <a:spcAft>
              <a:spcPct val="35000"/>
            </a:spcAft>
            <a:buNone/>
          </a:pPr>
          <a:r>
            <a:rPr lang="en-US" altLang="zh-CN" sz="1900" kern="1200" dirty="0"/>
            <a:t>What</a:t>
          </a:r>
          <a:endParaRPr lang="en-US" sz="1900" kern="1200" dirty="0"/>
        </a:p>
      </dsp:txBody>
      <dsp:txXfrm>
        <a:off x="589660" y="703415"/>
        <a:ext cx="2622727" cy="351514"/>
      </dsp:txXfrm>
    </dsp:sp>
    <dsp:sp modelId="{D1221D7C-D325-B642-A68E-9BA1D6508E74}">
      <dsp:nvSpPr>
        <dsp:cNvPr id="0" name=""/>
        <dsp:cNvSpPr/>
      </dsp:nvSpPr>
      <dsp:spPr>
        <a:xfrm>
          <a:off x="369964" y="659475"/>
          <a:ext cx="439392" cy="439392"/>
        </a:xfrm>
        <a:prstGeom prst="ellipse">
          <a:avLst/>
        </a:prstGeom>
        <a:solidFill>
          <a:schemeClr val="lt1">
            <a:hueOff val="0"/>
            <a:satOff val="0"/>
            <a:lumOff val="0"/>
            <a:alphaOff val="0"/>
          </a:schemeClr>
        </a:solidFill>
        <a:ln w="25400" cap="flat" cmpd="sng" algn="ctr">
          <a:solidFill>
            <a:schemeClr val="accent2">
              <a:hueOff val="-41628"/>
              <a:satOff val="-3524"/>
              <a:lumOff val="3464"/>
              <a:alphaOff val="0"/>
            </a:schemeClr>
          </a:solidFill>
          <a:prstDash val="solid"/>
        </a:ln>
        <a:effectLst/>
      </dsp:spPr>
      <dsp:style>
        <a:lnRef idx="2">
          <a:scrgbClr r="0" g="0" b="0"/>
        </a:lnRef>
        <a:fillRef idx="1">
          <a:scrgbClr r="0" g="0" b="0"/>
        </a:fillRef>
        <a:effectRef idx="0">
          <a:scrgbClr r="0" g="0" b="0"/>
        </a:effectRef>
        <a:fontRef idx="minor"/>
      </dsp:style>
    </dsp:sp>
    <dsp:sp modelId="{50456EB9-B2DA-E742-93AE-7A946EED3720}">
      <dsp:nvSpPr>
        <dsp:cNvPr id="0" name=""/>
        <dsp:cNvSpPr/>
      </dsp:nvSpPr>
      <dsp:spPr>
        <a:xfrm>
          <a:off x="764102" y="1230609"/>
          <a:ext cx="2448285" cy="351514"/>
        </a:xfrm>
        <a:prstGeom prst="rect">
          <a:avLst/>
        </a:prstGeom>
        <a:solidFill>
          <a:schemeClr val="accent2">
            <a:hueOff val="-83256"/>
            <a:satOff val="-7048"/>
            <a:lumOff val="69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014" tIns="48260" rIns="48260" bIns="48260" numCol="1" spcCol="1270" anchor="ctr" anchorCtr="0">
          <a:noAutofit/>
        </a:bodyPr>
        <a:lstStyle/>
        <a:p>
          <a:pPr marL="0" lvl="0" indent="0" algn="l" defTabSz="844550">
            <a:lnSpc>
              <a:spcPct val="90000"/>
            </a:lnSpc>
            <a:spcBef>
              <a:spcPct val="0"/>
            </a:spcBef>
            <a:spcAft>
              <a:spcPct val="35000"/>
            </a:spcAft>
            <a:buNone/>
          </a:pPr>
          <a:r>
            <a:rPr lang="en-US" altLang="zh-CN" sz="1900" kern="1200" dirty="0"/>
            <a:t>When</a:t>
          </a:r>
          <a:endParaRPr lang="en-US" sz="1900" kern="1200" dirty="0"/>
        </a:p>
      </dsp:txBody>
      <dsp:txXfrm>
        <a:off x="764102" y="1230609"/>
        <a:ext cx="2448285" cy="351514"/>
      </dsp:txXfrm>
    </dsp:sp>
    <dsp:sp modelId="{9F15FFD6-164F-D845-817D-B9633CDD8037}">
      <dsp:nvSpPr>
        <dsp:cNvPr id="0" name=""/>
        <dsp:cNvSpPr/>
      </dsp:nvSpPr>
      <dsp:spPr>
        <a:xfrm>
          <a:off x="544406" y="1186669"/>
          <a:ext cx="439392" cy="439392"/>
        </a:xfrm>
        <a:prstGeom prst="ellipse">
          <a:avLst/>
        </a:prstGeom>
        <a:solidFill>
          <a:schemeClr val="lt1">
            <a:hueOff val="0"/>
            <a:satOff val="0"/>
            <a:lumOff val="0"/>
            <a:alphaOff val="0"/>
          </a:schemeClr>
        </a:solidFill>
        <a:ln w="25400" cap="flat" cmpd="sng" algn="ctr">
          <a:solidFill>
            <a:schemeClr val="accent2">
              <a:hueOff val="-83256"/>
              <a:satOff val="-7048"/>
              <a:lumOff val="6928"/>
              <a:alphaOff val="0"/>
            </a:schemeClr>
          </a:solidFill>
          <a:prstDash val="solid"/>
        </a:ln>
        <a:effectLst/>
      </dsp:spPr>
      <dsp:style>
        <a:lnRef idx="2">
          <a:scrgbClr r="0" g="0" b="0"/>
        </a:lnRef>
        <a:fillRef idx="1">
          <a:scrgbClr r="0" g="0" b="0"/>
        </a:fillRef>
        <a:effectRef idx="0">
          <a:scrgbClr r="0" g="0" b="0"/>
        </a:effectRef>
        <a:fontRef idx="minor"/>
      </dsp:style>
    </dsp:sp>
    <dsp:sp modelId="{B4E96073-C8A9-C344-AF73-3812FBFD2874}">
      <dsp:nvSpPr>
        <dsp:cNvPr id="0" name=""/>
        <dsp:cNvSpPr/>
      </dsp:nvSpPr>
      <dsp:spPr>
        <a:xfrm>
          <a:off x="819800" y="1758189"/>
          <a:ext cx="2392587" cy="351514"/>
        </a:xfrm>
        <a:prstGeom prst="rect">
          <a:avLst/>
        </a:prstGeom>
        <a:solidFill>
          <a:schemeClr val="accent2">
            <a:hueOff val="-124884"/>
            <a:satOff val="-10572"/>
            <a:lumOff val="1039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014" tIns="48260" rIns="48260" bIns="48260" numCol="1" spcCol="1270" anchor="ctr" anchorCtr="0">
          <a:noAutofit/>
        </a:bodyPr>
        <a:lstStyle/>
        <a:p>
          <a:pPr marL="0" lvl="0" indent="0" algn="l" defTabSz="844550">
            <a:lnSpc>
              <a:spcPct val="90000"/>
            </a:lnSpc>
            <a:spcBef>
              <a:spcPct val="0"/>
            </a:spcBef>
            <a:spcAft>
              <a:spcPct val="35000"/>
            </a:spcAft>
            <a:buNone/>
          </a:pPr>
          <a:r>
            <a:rPr lang="en-US" altLang="zh-CN" sz="1900" kern="1200" dirty="0"/>
            <a:t>How</a:t>
          </a:r>
          <a:r>
            <a:rPr lang="zh-CN" altLang="en-US" sz="1900" kern="1200" dirty="0"/>
            <a:t> </a:t>
          </a:r>
          <a:r>
            <a:rPr lang="en-US" altLang="zh-CN" sz="1900" kern="1200" dirty="0"/>
            <a:t>many</a:t>
          </a:r>
          <a:endParaRPr lang="en-US" sz="1900" kern="1200" dirty="0"/>
        </a:p>
      </dsp:txBody>
      <dsp:txXfrm>
        <a:off x="819800" y="1758189"/>
        <a:ext cx="2392587" cy="351514"/>
      </dsp:txXfrm>
    </dsp:sp>
    <dsp:sp modelId="{DD18F56E-4B85-F34B-A852-FC914D1D7864}">
      <dsp:nvSpPr>
        <dsp:cNvPr id="0" name=""/>
        <dsp:cNvSpPr/>
      </dsp:nvSpPr>
      <dsp:spPr>
        <a:xfrm>
          <a:off x="600103" y="1714250"/>
          <a:ext cx="439392" cy="439392"/>
        </a:xfrm>
        <a:prstGeom prst="ellipse">
          <a:avLst/>
        </a:prstGeom>
        <a:solidFill>
          <a:schemeClr val="lt1">
            <a:hueOff val="0"/>
            <a:satOff val="0"/>
            <a:lumOff val="0"/>
            <a:alphaOff val="0"/>
          </a:schemeClr>
        </a:solidFill>
        <a:ln w="25400" cap="flat" cmpd="sng" algn="ctr">
          <a:solidFill>
            <a:schemeClr val="accent2">
              <a:hueOff val="-124884"/>
              <a:satOff val="-10572"/>
              <a:lumOff val="10392"/>
              <a:alphaOff val="0"/>
            </a:schemeClr>
          </a:solidFill>
          <a:prstDash val="solid"/>
        </a:ln>
        <a:effectLst/>
      </dsp:spPr>
      <dsp:style>
        <a:lnRef idx="2">
          <a:scrgbClr r="0" g="0" b="0"/>
        </a:lnRef>
        <a:fillRef idx="1">
          <a:scrgbClr r="0" g="0" b="0"/>
        </a:fillRef>
        <a:effectRef idx="0">
          <a:scrgbClr r="0" g="0" b="0"/>
        </a:effectRef>
        <a:fontRef idx="minor"/>
      </dsp:style>
    </dsp:sp>
    <dsp:sp modelId="{6FD52051-CE50-D745-AA47-0151376C362B}">
      <dsp:nvSpPr>
        <dsp:cNvPr id="0" name=""/>
        <dsp:cNvSpPr/>
      </dsp:nvSpPr>
      <dsp:spPr>
        <a:xfrm>
          <a:off x="764102" y="2285770"/>
          <a:ext cx="2448285" cy="351514"/>
        </a:xfrm>
        <a:prstGeom prst="rect">
          <a:avLst/>
        </a:prstGeom>
        <a:solidFill>
          <a:schemeClr val="accent2">
            <a:hueOff val="-166512"/>
            <a:satOff val="-14097"/>
            <a:lumOff val="1385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014" tIns="48260" rIns="48260" bIns="48260" numCol="1" spcCol="1270" anchor="ctr" anchorCtr="0">
          <a:noAutofit/>
        </a:bodyPr>
        <a:lstStyle/>
        <a:p>
          <a:pPr marL="0" lvl="0" indent="0" algn="l" defTabSz="844550">
            <a:lnSpc>
              <a:spcPct val="90000"/>
            </a:lnSpc>
            <a:spcBef>
              <a:spcPct val="0"/>
            </a:spcBef>
            <a:spcAft>
              <a:spcPct val="35000"/>
            </a:spcAft>
            <a:buNone/>
          </a:pPr>
          <a:r>
            <a:rPr lang="en-US" altLang="zh-CN" sz="1900" kern="1200" dirty="0"/>
            <a:t>Where</a:t>
          </a:r>
          <a:endParaRPr lang="en-US" sz="1900" kern="1200" dirty="0"/>
        </a:p>
      </dsp:txBody>
      <dsp:txXfrm>
        <a:off x="764102" y="2285770"/>
        <a:ext cx="2448285" cy="351514"/>
      </dsp:txXfrm>
    </dsp:sp>
    <dsp:sp modelId="{E225E391-2EF7-8648-A56E-DF0E0E01F29A}">
      <dsp:nvSpPr>
        <dsp:cNvPr id="0" name=""/>
        <dsp:cNvSpPr/>
      </dsp:nvSpPr>
      <dsp:spPr>
        <a:xfrm>
          <a:off x="544406" y="2241831"/>
          <a:ext cx="439392" cy="439392"/>
        </a:xfrm>
        <a:prstGeom prst="ellipse">
          <a:avLst/>
        </a:prstGeom>
        <a:solidFill>
          <a:schemeClr val="lt1">
            <a:hueOff val="0"/>
            <a:satOff val="0"/>
            <a:lumOff val="0"/>
            <a:alphaOff val="0"/>
          </a:schemeClr>
        </a:solidFill>
        <a:ln w="25400" cap="flat" cmpd="sng" algn="ctr">
          <a:solidFill>
            <a:schemeClr val="accent2">
              <a:hueOff val="-166512"/>
              <a:satOff val="-14097"/>
              <a:lumOff val="13857"/>
              <a:alphaOff val="0"/>
            </a:schemeClr>
          </a:solidFill>
          <a:prstDash val="solid"/>
        </a:ln>
        <a:effectLst/>
      </dsp:spPr>
      <dsp:style>
        <a:lnRef idx="2">
          <a:scrgbClr r="0" g="0" b="0"/>
        </a:lnRef>
        <a:fillRef idx="1">
          <a:scrgbClr r="0" g="0" b="0"/>
        </a:fillRef>
        <a:effectRef idx="0">
          <a:scrgbClr r="0" g="0" b="0"/>
        </a:effectRef>
        <a:fontRef idx="minor"/>
      </dsp:style>
    </dsp:sp>
    <dsp:sp modelId="{B409DB62-F3B6-244B-9769-B9B5947F44F8}">
      <dsp:nvSpPr>
        <dsp:cNvPr id="0" name=""/>
        <dsp:cNvSpPr/>
      </dsp:nvSpPr>
      <dsp:spPr>
        <a:xfrm>
          <a:off x="589660" y="2812964"/>
          <a:ext cx="2622727" cy="351514"/>
        </a:xfrm>
        <a:prstGeom prst="rect">
          <a:avLst/>
        </a:prstGeom>
        <a:solidFill>
          <a:schemeClr val="accent2">
            <a:hueOff val="-208140"/>
            <a:satOff val="-17621"/>
            <a:lumOff val="1732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014" tIns="48260" rIns="48260" bIns="48260" numCol="1" spcCol="1270" anchor="ctr" anchorCtr="0">
          <a:noAutofit/>
        </a:bodyPr>
        <a:lstStyle/>
        <a:p>
          <a:pPr marL="0" lvl="0" indent="0" algn="l" defTabSz="844550">
            <a:lnSpc>
              <a:spcPct val="90000"/>
            </a:lnSpc>
            <a:spcBef>
              <a:spcPct val="0"/>
            </a:spcBef>
            <a:spcAft>
              <a:spcPct val="35000"/>
            </a:spcAft>
            <a:buNone/>
          </a:pPr>
          <a:r>
            <a:rPr lang="en-US" altLang="zh-CN" sz="1900" kern="1200" dirty="0"/>
            <a:t>Impact</a:t>
          </a:r>
          <a:endParaRPr lang="en-US" sz="1900" kern="1200" dirty="0"/>
        </a:p>
      </dsp:txBody>
      <dsp:txXfrm>
        <a:off x="589660" y="2812964"/>
        <a:ext cx="2622727" cy="351514"/>
      </dsp:txXfrm>
    </dsp:sp>
    <dsp:sp modelId="{1644BD48-D2EF-B546-B35C-E27AF6C42433}">
      <dsp:nvSpPr>
        <dsp:cNvPr id="0" name=""/>
        <dsp:cNvSpPr/>
      </dsp:nvSpPr>
      <dsp:spPr>
        <a:xfrm>
          <a:off x="369964" y="2769025"/>
          <a:ext cx="439392" cy="439392"/>
        </a:xfrm>
        <a:prstGeom prst="ellipse">
          <a:avLst/>
        </a:prstGeom>
        <a:solidFill>
          <a:schemeClr val="lt1">
            <a:hueOff val="0"/>
            <a:satOff val="0"/>
            <a:lumOff val="0"/>
            <a:alphaOff val="0"/>
          </a:schemeClr>
        </a:solidFill>
        <a:ln w="25400" cap="flat" cmpd="sng" algn="ctr">
          <a:solidFill>
            <a:schemeClr val="accent2">
              <a:hueOff val="-208140"/>
              <a:satOff val="-17621"/>
              <a:lumOff val="17321"/>
              <a:alphaOff val="0"/>
            </a:schemeClr>
          </a:solidFill>
          <a:prstDash val="solid"/>
        </a:ln>
        <a:effectLst/>
      </dsp:spPr>
      <dsp:style>
        <a:lnRef idx="2">
          <a:scrgbClr r="0" g="0" b="0"/>
        </a:lnRef>
        <a:fillRef idx="1">
          <a:scrgbClr r="0" g="0" b="0"/>
        </a:fillRef>
        <a:effectRef idx="0">
          <a:scrgbClr r="0" g="0" b="0"/>
        </a:effectRef>
        <a:fontRef idx="minor"/>
      </dsp:style>
    </dsp:sp>
    <dsp:sp modelId="{7970809F-3C5C-024F-B945-750423CA3382}">
      <dsp:nvSpPr>
        <dsp:cNvPr id="0" name=""/>
        <dsp:cNvSpPr/>
      </dsp:nvSpPr>
      <dsp:spPr>
        <a:xfrm>
          <a:off x="271332" y="3340545"/>
          <a:ext cx="2941054" cy="351514"/>
        </a:xfrm>
        <a:prstGeom prst="rect">
          <a:avLst/>
        </a:prstGeom>
        <a:solidFill>
          <a:schemeClr val="accent2">
            <a:hueOff val="-249768"/>
            <a:satOff val="-21145"/>
            <a:lumOff val="2078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014" tIns="48260" rIns="48260" bIns="48260" numCol="1" spcCol="1270" anchor="ctr" anchorCtr="0">
          <a:noAutofit/>
        </a:bodyPr>
        <a:lstStyle/>
        <a:p>
          <a:pPr marL="0" lvl="0" indent="0" algn="l" defTabSz="844550">
            <a:lnSpc>
              <a:spcPct val="90000"/>
            </a:lnSpc>
            <a:spcBef>
              <a:spcPct val="0"/>
            </a:spcBef>
            <a:spcAft>
              <a:spcPct val="35000"/>
            </a:spcAft>
            <a:buNone/>
          </a:pPr>
          <a:r>
            <a:rPr lang="en-US" altLang="zh-CN" sz="1900" kern="1200" dirty="0"/>
            <a:t>Quality</a:t>
          </a:r>
          <a:r>
            <a:rPr lang="zh-CN" altLang="en-US" sz="1900" kern="1200" dirty="0"/>
            <a:t> </a:t>
          </a:r>
          <a:endParaRPr lang="en-US" sz="1900" kern="1200" dirty="0"/>
        </a:p>
      </dsp:txBody>
      <dsp:txXfrm>
        <a:off x="271332" y="3340545"/>
        <a:ext cx="2941054" cy="351514"/>
      </dsp:txXfrm>
    </dsp:sp>
    <dsp:sp modelId="{2CF4FB04-B390-FE47-BD64-48442A3C8F6C}">
      <dsp:nvSpPr>
        <dsp:cNvPr id="0" name=""/>
        <dsp:cNvSpPr/>
      </dsp:nvSpPr>
      <dsp:spPr>
        <a:xfrm>
          <a:off x="51636" y="3296606"/>
          <a:ext cx="439392" cy="439392"/>
        </a:xfrm>
        <a:prstGeom prst="ellipse">
          <a:avLst/>
        </a:prstGeom>
        <a:solidFill>
          <a:schemeClr val="lt1">
            <a:hueOff val="0"/>
            <a:satOff val="0"/>
            <a:lumOff val="0"/>
            <a:alphaOff val="0"/>
          </a:schemeClr>
        </a:solidFill>
        <a:ln w="25400" cap="flat" cmpd="sng" algn="ctr">
          <a:solidFill>
            <a:schemeClr val="accent2">
              <a:hueOff val="-249768"/>
              <a:satOff val="-21145"/>
              <a:lumOff val="20785"/>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D013E40-9ED3-8F42-8D0B-2462FA2C3947}"/>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3F65E136-52A6-8B44-A245-F43294553793}"/>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2E446526-0472-E34E-85DD-9A138E65C802}" type="datetime1">
              <a:rPr lang="en-US" altLang="en-US"/>
              <a:pPr>
                <a:defRPr/>
              </a:pPr>
              <a:t>4/27/22</a:t>
            </a:fld>
            <a:endParaRPr lang="en-US" altLang="en-US"/>
          </a:p>
        </p:txBody>
      </p:sp>
      <p:sp>
        <p:nvSpPr>
          <p:cNvPr id="4" name="Footer Placeholder 3">
            <a:extLst>
              <a:ext uri="{FF2B5EF4-FFF2-40B4-BE49-F238E27FC236}">
                <a16:creationId xmlns:a16="http://schemas.microsoft.com/office/drawing/2014/main" id="{B2E51795-217D-F947-9FAC-2B3AB40C12CB}"/>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F4A80203-7696-8E48-B853-EBB7ECAEEB69}"/>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EA675493-86A7-0443-A250-F5990D575D7D}"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jpeg>
</file>

<file path=ppt/media/image2.png>
</file>

<file path=ppt/media/image3.png>
</file>

<file path=ppt/media/image4.png>
</file>

<file path=ppt/media/image5.jpe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09866D4-699C-F04B-89DF-1BBECC2D922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id="{B9CF313D-5466-AD43-A0B4-A943DB13DA72}"/>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panose="020F0502020204030204" pitchFamily="34" charset="0"/>
              </a:defRPr>
            </a:lvl1pPr>
          </a:lstStyle>
          <a:p>
            <a:pPr>
              <a:defRPr/>
            </a:pPr>
            <a:fld id="{602A7651-D4D8-214B-B243-EE722F4A4429}" type="datetime1">
              <a:rPr lang="en-US" altLang="en-US"/>
              <a:pPr>
                <a:defRPr/>
              </a:pPr>
              <a:t>4/27/22</a:t>
            </a:fld>
            <a:endParaRPr lang="en-US" altLang="en-US"/>
          </a:p>
        </p:txBody>
      </p:sp>
      <p:sp>
        <p:nvSpPr>
          <p:cNvPr id="4" name="Slide Image Placeholder 3">
            <a:extLst>
              <a:ext uri="{FF2B5EF4-FFF2-40B4-BE49-F238E27FC236}">
                <a16:creationId xmlns:a16="http://schemas.microsoft.com/office/drawing/2014/main" id="{97E3B544-965A-474E-BA9E-27F6CEBEC1C4}"/>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183591A6-FDEA-044A-AED5-E81A74301ED1}"/>
              </a:ext>
            </a:extLst>
          </p:cNvPr>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CA" noProof="0"/>
              <a:t>Click to edit Master text styles</a:t>
            </a:r>
          </a:p>
          <a:p>
            <a:pPr lvl="1"/>
            <a:r>
              <a:rPr lang="en-CA" noProof="0"/>
              <a:t>Second level</a:t>
            </a:r>
          </a:p>
          <a:p>
            <a:pPr lvl="2"/>
            <a:r>
              <a:rPr lang="en-CA" noProof="0"/>
              <a:t>Third level</a:t>
            </a:r>
          </a:p>
          <a:p>
            <a:pPr lvl="3"/>
            <a:r>
              <a:rPr lang="en-CA" noProof="0"/>
              <a:t>Fourth level</a:t>
            </a:r>
          </a:p>
          <a:p>
            <a:pPr lvl="4"/>
            <a:r>
              <a:rPr lang="en-CA" noProof="0"/>
              <a:t>Fifth level</a:t>
            </a:r>
            <a:endParaRPr lang="en-US" noProof="0"/>
          </a:p>
        </p:txBody>
      </p:sp>
      <p:sp>
        <p:nvSpPr>
          <p:cNvPr id="6" name="Footer Placeholder 5">
            <a:extLst>
              <a:ext uri="{FF2B5EF4-FFF2-40B4-BE49-F238E27FC236}">
                <a16:creationId xmlns:a16="http://schemas.microsoft.com/office/drawing/2014/main" id="{761710CB-DDAA-5B42-859A-8C097FE19CA0}"/>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id="{6BF9F16D-0A07-9645-902C-D14C0A026770}"/>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532C7129-0DD5-1D47-A01A-7DA0B8FCBC4F}"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sisense.com/blog/3-ways-bi-can-improve-efficiency-in-healthcare/"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2.gov.bc.ca/gov/content/health/about-bc-s-health-care-system/partners/health-authoritie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a:extLst>
              <a:ext uri="{FF2B5EF4-FFF2-40B4-BE49-F238E27FC236}">
                <a16:creationId xmlns:a16="http://schemas.microsoft.com/office/drawing/2014/main" id="{ACEA580F-E6CA-3343-9E0C-6B755657B6C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6" name="Notes Placeholder 2">
            <a:extLst>
              <a:ext uri="{FF2B5EF4-FFF2-40B4-BE49-F238E27FC236}">
                <a16:creationId xmlns:a16="http://schemas.microsoft.com/office/drawing/2014/main" id="{4E99B0BD-BE21-A240-A92B-BDB6FC8D42D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sz="1200" b="0" i="0" kern="1200" dirty="0">
                <a:solidFill>
                  <a:schemeClr val="tx1"/>
                </a:solidFill>
                <a:effectLst/>
                <a:latin typeface="+mn-lt"/>
                <a:ea typeface="MS PGothic" panose="020B0600070205080204" pitchFamily="34" charset="-128"/>
                <a:cs typeface="ＭＳ Ｐゴシック"/>
              </a:rPr>
              <a:t>Hi</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everyone,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topic</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presentation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analytics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healthcare.</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sz="1200" b="0" i="0" kern="1200" dirty="0">
              <a:solidFill>
                <a:schemeClr val="tx1"/>
              </a:solidFill>
              <a:effectLst/>
              <a:latin typeface="+mn-lt"/>
              <a:ea typeface="MS PGothic" panose="020B0600070205080204" pitchFamily="34" charset="-128"/>
              <a:cs typeface="ＭＳ Ｐゴシック"/>
            </a:endParaRPr>
          </a:p>
          <a:p>
            <a:endParaRPr lang="en-CA" sz="1200" b="0" i="0" kern="1200" dirty="0">
              <a:solidFill>
                <a:schemeClr val="tx1"/>
              </a:solidFill>
              <a:effectLst/>
              <a:latin typeface="+mn-lt"/>
              <a:ea typeface="MS PGothic" panose="020B0600070205080204" pitchFamily="34" charset="-128"/>
              <a:cs typeface="ＭＳ Ｐゴシック"/>
            </a:endParaRPr>
          </a:p>
          <a:p>
            <a:r>
              <a:rPr lang="en-CA" sz="1200" b="0" i="0" kern="1200" dirty="0">
                <a:solidFill>
                  <a:schemeClr val="tx1"/>
                </a:solidFill>
                <a:effectLst/>
                <a:latin typeface="+mn-lt"/>
                <a:ea typeface="MS PGothic" panose="020B0600070205080204" pitchFamily="34" charset="-128"/>
                <a:cs typeface="ＭＳ Ｐゴシック"/>
              </a:rPr>
              <a:t>Deploying healthcare analytics solutions can </a:t>
            </a:r>
            <a:r>
              <a:rPr lang="en-CA" sz="1200" b="0" i="0" u="sng" kern="1200" dirty="0">
                <a:solidFill>
                  <a:schemeClr val="tx1"/>
                </a:solidFill>
                <a:effectLst/>
                <a:latin typeface="+mn-lt"/>
                <a:ea typeface="MS PGothic" panose="020B0600070205080204" pitchFamily="34" charset="-128"/>
                <a:cs typeface="ＭＳ Ｐゴシック"/>
                <a:hlinkClick r:id="rId3"/>
              </a:rPr>
              <a:t>help healthcare providers</a:t>
            </a:r>
            <a:r>
              <a:rPr lang="en-CA" sz="1200" b="0" i="0" kern="1200" dirty="0">
                <a:solidFill>
                  <a:schemeClr val="tx1"/>
                </a:solidFill>
                <a:effectLst/>
                <a:latin typeface="+mn-lt"/>
                <a:ea typeface="MS PGothic" panose="020B0600070205080204" pitchFamily="34" charset="-128"/>
                <a:cs typeface="ＭＳ Ｐゴシック"/>
              </a:rPr>
              <a:t> leverage data for insights in </a:t>
            </a:r>
            <a:r>
              <a:rPr lang="en-US" altLang="zh-CN" sz="1200" b="0" i="0" kern="1200" dirty="0">
                <a:solidFill>
                  <a:schemeClr val="tx1"/>
                </a:solidFill>
                <a:effectLst/>
                <a:latin typeface="+mn-lt"/>
                <a:ea typeface="MS PGothic" panose="020B0600070205080204" pitchFamily="34" charset="-128"/>
                <a:cs typeface="ＭＳ Ｐゴシック"/>
              </a:rPr>
              <a:t>many</a:t>
            </a:r>
            <a:r>
              <a:rPr lang="en-CA" sz="1200" b="0" i="0" kern="1200" dirty="0">
                <a:solidFill>
                  <a:schemeClr val="tx1"/>
                </a:solidFill>
                <a:effectLst/>
                <a:latin typeface="+mn-lt"/>
                <a:ea typeface="MS PGothic" panose="020B0600070205080204" pitchFamily="34" charset="-128"/>
                <a:cs typeface="ＭＳ Ｐゴシック"/>
              </a:rPr>
              <a:t> areas of operations. </a:t>
            </a:r>
          </a:p>
          <a:p>
            <a:endParaRPr lang="en-CA" sz="1200" b="0" i="0" kern="1200" dirty="0">
              <a:solidFill>
                <a:schemeClr val="tx1"/>
              </a:solidFill>
              <a:effectLst/>
              <a:latin typeface="+mn-lt"/>
              <a:ea typeface="MS PGothic" panose="020B0600070205080204" pitchFamily="34" charset="-128"/>
            </a:endParaRPr>
          </a:p>
          <a:p>
            <a:r>
              <a:rPr lang="en-CA" altLang="zh-CN" sz="1200" b="0" i="0" kern="1200" dirty="0">
                <a:solidFill>
                  <a:schemeClr val="tx1"/>
                </a:solidFill>
                <a:effectLst/>
                <a:latin typeface="+mn-lt"/>
                <a:ea typeface="MS PGothic" panose="020B0600070205080204" pitchFamily="34" charset="-128"/>
              </a:rPr>
              <a:t>Today</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I</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am</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going</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to</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share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how</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is</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it</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like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to work with data</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in</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the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healthcare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industry</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as</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a</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business</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analyst</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or</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data</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analyst</a:t>
            </a:r>
            <a:r>
              <a:rPr lang="zh-CN" altLang="en-US" sz="1200" b="0" i="0" kern="1200" dirty="0">
                <a:solidFill>
                  <a:schemeClr val="tx1"/>
                </a:solidFill>
                <a:effectLst/>
                <a:latin typeface="+mn-lt"/>
                <a:ea typeface="MS PGothic" panose="020B0600070205080204" pitchFamily="34" charset="-128"/>
              </a:rPr>
              <a:t> </a:t>
            </a:r>
            <a:endParaRPr lang="en-US" altLang="en-US" dirty="0"/>
          </a:p>
        </p:txBody>
      </p:sp>
      <p:sp>
        <p:nvSpPr>
          <p:cNvPr id="16387" name="Slide Number Placeholder 3">
            <a:extLst>
              <a:ext uri="{FF2B5EF4-FFF2-40B4-BE49-F238E27FC236}">
                <a16:creationId xmlns:a16="http://schemas.microsoft.com/office/drawing/2014/main" id="{56D017BF-2828-DD47-A571-6A45A39429C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MS PGothic" panose="020B0600070205080204" pitchFamily="34" charset="-128"/>
              </a:defRPr>
            </a:lvl1pPr>
            <a:lvl2pPr marL="742950" indent="-285750">
              <a:spcBef>
                <a:spcPct val="30000"/>
              </a:spcBef>
              <a:defRPr sz="1200">
                <a:solidFill>
                  <a:schemeClr val="tx1"/>
                </a:solidFill>
                <a:latin typeface="Calibri" panose="020F0502020204030204" pitchFamily="34" charset="0"/>
                <a:ea typeface="MS PGothic" panose="020B0600070205080204" pitchFamily="34" charset="-128"/>
              </a:defRPr>
            </a:lvl2pPr>
            <a:lvl3pPr marL="1143000" indent="-228600">
              <a:spcBef>
                <a:spcPct val="30000"/>
              </a:spcBef>
              <a:defRPr sz="1200">
                <a:solidFill>
                  <a:schemeClr val="tx1"/>
                </a:solidFill>
                <a:latin typeface="Calibri" panose="020F0502020204030204" pitchFamily="34" charset="0"/>
                <a:ea typeface="MS PGothic" panose="020B0600070205080204" pitchFamily="34" charset="-128"/>
              </a:defRPr>
            </a:lvl3pPr>
            <a:lvl4pPr marL="1600200" indent="-228600">
              <a:spcBef>
                <a:spcPct val="30000"/>
              </a:spcBef>
              <a:defRPr sz="1200">
                <a:solidFill>
                  <a:schemeClr val="tx1"/>
                </a:solidFill>
                <a:latin typeface="Calibri" panose="020F0502020204030204" pitchFamily="34" charset="0"/>
                <a:ea typeface="MS PGothic" panose="020B0600070205080204" pitchFamily="34" charset="-128"/>
              </a:defRPr>
            </a:lvl4pPr>
            <a:lvl5pPr marL="2057400" indent="-228600">
              <a:spcBef>
                <a:spcPct val="30000"/>
              </a:spcBef>
              <a:defRPr sz="12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9pPr>
          </a:lstStyle>
          <a:p>
            <a:pPr>
              <a:spcBef>
                <a:spcPct val="0"/>
              </a:spcBef>
            </a:pPr>
            <a:fld id="{8538A932-7ECA-D84C-8E8F-37D7A4390667}" type="slidenum">
              <a:rPr lang="en-US" altLang="en-US" smtClean="0"/>
              <a:pPr>
                <a:spcBef>
                  <a:spcPct val="0"/>
                </a:spcBef>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altLang="zh-CN" dirty="0"/>
              <a:t>Now we the raw dataset. Just</a:t>
            </a:r>
            <a:r>
              <a:rPr lang="zh-CN" altLang="en-US" dirty="0"/>
              <a:t> </a:t>
            </a:r>
            <a:r>
              <a:rPr lang="en-US" altLang="zh-CN" dirty="0"/>
              <a:t>like</a:t>
            </a:r>
            <a:r>
              <a:rPr lang="zh-CN" altLang="en-US" dirty="0"/>
              <a:t> </a:t>
            </a:r>
            <a:r>
              <a:rPr lang="en-US" altLang="zh-CN" dirty="0"/>
              <a:t>our</a:t>
            </a:r>
            <a:r>
              <a:rPr lang="zh-CN" altLang="en-US" dirty="0"/>
              <a:t> </a:t>
            </a:r>
            <a:r>
              <a:rPr lang="en-US" altLang="zh-CN" dirty="0"/>
              <a:t>usual</a:t>
            </a:r>
            <a:r>
              <a:rPr lang="zh-CN" altLang="en-US" dirty="0"/>
              <a:t> </a:t>
            </a:r>
            <a:r>
              <a:rPr lang="en-US" altLang="zh-CN" dirty="0"/>
              <a:t>data</a:t>
            </a:r>
            <a:r>
              <a:rPr lang="zh-CN" altLang="en-US" dirty="0"/>
              <a:t> </a:t>
            </a:r>
            <a:r>
              <a:rPr lang="en-US" altLang="zh-CN" dirty="0"/>
              <a:t>analysis</a:t>
            </a:r>
            <a:r>
              <a:rPr lang="zh-CN" altLang="en-US" dirty="0"/>
              <a:t> </a:t>
            </a:r>
            <a:r>
              <a:rPr lang="en-US" altLang="zh-CN" dirty="0"/>
              <a:t>project,</a:t>
            </a:r>
            <a:r>
              <a:rPr lang="zh-CN" altLang="en-US" dirty="0"/>
              <a:t> </a:t>
            </a:r>
            <a:r>
              <a:rPr lang="en-US" altLang="zh-CN" dirty="0"/>
              <a:t>healthcare</a:t>
            </a:r>
            <a:r>
              <a:rPr lang="zh-CN" altLang="en-US" dirty="0"/>
              <a:t> </a:t>
            </a:r>
            <a:r>
              <a:rPr lang="en-US" altLang="zh-CN" dirty="0"/>
              <a:t>data</a:t>
            </a:r>
            <a:r>
              <a:rPr lang="zh-CN" altLang="en-US" dirty="0"/>
              <a:t> </a:t>
            </a:r>
            <a:r>
              <a:rPr lang="en-US" altLang="zh-CN" dirty="0"/>
              <a:t>needs</a:t>
            </a:r>
            <a:r>
              <a:rPr lang="zh-CN" altLang="en-US" dirty="0"/>
              <a:t> </a:t>
            </a:r>
            <a:r>
              <a:rPr lang="en-US" altLang="zh-CN" dirty="0"/>
              <a:t>cleaning</a:t>
            </a:r>
            <a:r>
              <a:rPr lang="zh-CN" altLang="en-US" dirty="0"/>
              <a:t> </a:t>
            </a:r>
            <a:r>
              <a:rPr lang="en-US" altLang="zh-CN" dirty="0"/>
              <a:t>al</a:t>
            </a:r>
            <a:r>
              <a:rPr lang="zh-CN" altLang="en-US" dirty="0"/>
              <a:t> </a:t>
            </a:r>
            <a:r>
              <a:rPr lang="en-US" altLang="zh-CN" dirty="0"/>
              <a:t>well</a:t>
            </a:r>
            <a:r>
              <a:rPr lang="zh-CN" altLang="en-US" dirty="0"/>
              <a:t> </a:t>
            </a:r>
            <a:endParaRPr lang="en-US" dirty="0"/>
          </a:p>
          <a:p>
            <a:endParaRPr lang="en-US" dirty="0"/>
          </a:p>
          <a:p>
            <a:r>
              <a:rPr lang="en-US" dirty="0"/>
              <a:t>I was facing a lot of challenges in data cleaning, but I believe it’s pretty</a:t>
            </a:r>
            <a:r>
              <a:rPr lang="zh-CN" altLang="en-US" dirty="0"/>
              <a:t> </a:t>
            </a:r>
            <a:r>
              <a:rPr lang="en-US" dirty="0"/>
              <a:t>common when dealing with real-world data </a:t>
            </a:r>
          </a:p>
          <a:p>
            <a:r>
              <a:rPr lang="en-US" dirty="0"/>
              <a:t>As outlined here: </a:t>
            </a:r>
          </a:p>
          <a:p>
            <a:pPr marL="171450" indent="-171450">
              <a:buFontTx/>
              <a:buChar char="-"/>
            </a:pPr>
            <a:r>
              <a:rPr lang="en-US" dirty="0"/>
              <a:t>The 1</a:t>
            </a:r>
            <a:r>
              <a:rPr lang="en-US" baseline="30000" dirty="0"/>
              <a:t>st</a:t>
            </a:r>
            <a:r>
              <a:rPr lang="en-US" dirty="0"/>
              <a:t> change is </a:t>
            </a:r>
            <a:r>
              <a:rPr lang="en-US" altLang="zh-CN" dirty="0"/>
              <a:t>complicated</a:t>
            </a:r>
            <a:r>
              <a:rPr lang="zh-CN" altLang="en-US" dirty="0"/>
              <a:t> </a:t>
            </a:r>
            <a:r>
              <a:rPr lang="en-US" altLang="zh-CN" dirty="0"/>
              <a:t>sourcing</a:t>
            </a:r>
            <a:r>
              <a:rPr lang="zh-CN" altLang="en-US" dirty="0"/>
              <a:t> </a:t>
            </a:r>
            <a:r>
              <a:rPr lang="en-US" altLang="zh-CN" dirty="0"/>
              <a:t>of</a:t>
            </a:r>
            <a:r>
              <a:rPr lang="zh-CN" altLang="en-US" dirty="0"/>
              <a:t> </a:t>
            </a:r>
            <a:r>
              <a:rPr lang="en-US" altLang="zh-CN" dirty="0"/>
              <a:t>raw</a:t>
            </a:r>
            <a:r>
              <a:rPr lang="zh-CN" altLang="en-US" dirty="0"/>
              <a:t> </a:t>
            </a:r>
            <a:r>
              <a:rPr lang="en-US" altLang="zh-CN" dirty="0"/>
              <a:t>datasets</a:t>
            </a:r>
            <a:r>
              <a:rPr lang="en-US" dirty="0"/>
              <a:t> </a:t>
            </a:r>
            <a:r>
              <a:rPr lang="en-US" altLang="zh-CN" dirty="0"/>
              <a:t>,which</a:t>
            </a:r>
            <a:r>
              <a:rPr lang="zh-CN" altLang="en-US" dirty="0"/>
              <a:t> </a:t>
            </a:r>
            <a:r>
              <a:rPr lang="en-US" altLang="zh-CN" dirty="0"/>
              <a:t>you</a:t>
            </a:r>
            <a:r>
              <a:rPr lang="zh-CN" altLang="en-US" dirty="0"/>
              <a:t> </a:t>
            </a:r>
            <a:r>
              <a:rPr lang="en-US" dirty="0"/>
              <a:t>can see from the last slide, </a:t>
            </a:r>
            <a:r>
              <a:rPr lang="en-US" altLang="zh-CN" dirty="0"/>
              <a:t>and</a:t>
            </a:r>
            <a:r>
              <a:rPr lang="zh-CN" altLang="en-US" dirty="0"/>
              <a:t> </a:t>
            </a:r>
            <a:r>
              <a:rPr lang="en-US" altLang="zh-CN" dirty="0"/>
              <a:t>as</a:t>
            </a:r>
            <a:r>
              <a:rPr lang="zh-CN" altLang="en-US" dirty="0"/>
              <a:t> </a:t>
            </a:r>
            <a:r>
              <a:rPr lang="en-US" altLang="zh-CN" dirty="0"/>
              <a:t>a</a:t>
            </a:r>
            <a:r>
              <a:rPr lang="zh-CN" altLang="en-US" dirty="0"/>
              <a:t> </a:t>
            </a:r>
            <a:r>
              <a:rPr lang="en-US" altLang="zh-CN" dirty="0"/>
              <a:t>result,</a:t>
            </a:r>
            <a:r>
              <a:rPr lang="zh-CN" altLang="en-US" dirty="0"/>
              <a:t> </a:t>
            </a:r>
            <a:r>
              <a:rPr lang="en-US" altLang="zh-CN" dirty="0"/>
              <a:t>it</a:t>
            </a:r>
            <a:r>
              <a:rPr lang="zh-CN" altLang="en-US" dirty="0"/>
              <a:t> </a:t>
            </a:r>
            <a:r>
              <a:rPr lang="en-US" dirty="0"/>
              <a:t>makes it challenging to link different reports together because </a:t>
            </a:r>
            <a:r>
              <a:rPr lang="en-US" altLang="zh-CN" dirty="0"/>
              <a:t>we</a:t>
            </a:r>
            <a:r>
              <a:rPr lang="en-US" dirty="0"/>
              <a:t> might not have precious keys to join the datasets</a:t>
            </a:r>
          </a:p>
          <a:p>
            <a:pPr marL="171450" indent="-171450">
              <a:buFontTx/>
              <a:buChar char="-"/>
            </a:pPr>
            <a:r>
              <a:rPr lang="en-US" dirty="0"/>
              <a:t>The second challenge would be inconsistent formats and data types, for example, in some report, the date is presented in usual year-month-day format, but in some other repots, the date is stored in encrypted </a:t>
            </a:r>
            <a:r>
              <a:rPr lang="en-CA" sz="1200" b="0" i="0" u="none" strike="noStrike" kern="1200" dirty="0">
                <a:solidFill>
                  <a:schemeClr val="tx1"/>
                </a:solidFill>
                <a:effectLst/>
                <a:latin typeface="+mn-lt"/>
                <a:ea typeface="MS PGothic" panose="020B0600070205080204" pitchFamily="34" charset="-128"/>
                <a:cs typeface="ＭＳ Ｐゴシック"/>
              </a:rPr>
              <a:t>[</a:t>
            </a:r>
            <a:r>
              <a:rPr lang="en-CA" sz="1200" b="0" i="0" u="none" strike="noStrike" kern="1200" dirty="0" err="1">
                <a:solidFill>
                  <a:schemeClr val="tx1"/>
                </a:solidFill>
                <a:effectLst/>
                <a:latin typeface="+mn-lt"/>
                <a:ea typeface="MS PGothic" panose="020B0600070205080204" pitchFamily="34" charset="-128"/>
                <a:cs typeface="ＭＳ Ｐゴシック"/>
              </a:rPr>
              <a:t>ɪnˈkrɪptɪd</a:t>
            </a:r>
            <a:r>
              <a:rPr lang="en-CA" sz="1200" b="0" i="0" u="none" strike="noStrike" kern="1200" dirty="0">
                <a:solidFill>
                  <a:schemeClr val="tx1"/>
                </a:solidFill>
                <a:effectLst/>
                <a:latin typeface="+mn-lt"/>
                <a:ea typeface="MS PGothic" panose="020B0600070205080204" pitchFamily="34" charset="-128"/>
                <a:cs typeface="ＭＳ Ｐゴシック"/>
              </a:rPr>
              <a: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dirty="0"/>
              <a:t>numeric format that need extra transformation </a:t>
            </a:r>
          </a:p>
          <a:p>
            <a:pPr marL="171450" indent="-171450">
              <a:buFontTx/>
              <a:buChar char="-"/>
            </a:pPr>
            <a:r>
              <a:rPr lang="en-US" dirty="0"/>
              <a:t>The last challenge is that most of the data are free-text entries, due to its unpredictable nature, it’s hard to extract desired information like employee id, names of users from thousands of rows. </a:t>
            </a:r>
          </a:p>
          <a:p>
            <a:pPr marL="171450" indent="-171450">
              <a:buFontTx/>
              <a:buChar char="-"/>
            </a:pPr>
            <a:endParaRPr lang="en-US" dirty="0"/>
          </a:p>
          <a:p>
            <a:pPr marL="0" indent="0">
              <a:buFontTx/>
              <a:buNone/>
            </a:pPr>
            <a:r>
              <a:rPr lang="en-US" dirty="0"/>
              <a:t>To tackle these problems, </a:t>
            </a:r>
          </a:p>
          <a:p>
            <a:pPr marL="171450" indent="-171450">
              <a:buFontTx/>
              <a:buChar char="-"/>
            </a:pPr>
            <a:r>
              <a:rPr lang="en-US" dirty="0"/>
              <a:t>First of all we need a lot regular data cleaning</a:t>
            </a:r>
          </a:p>
          <a:p>
            <a:pPr marL="171450" indent="-171450">
              <a:buFontTx/>
              <a:buChar char="-"/>
            </a:pPr>
            <a:r>
              <a:rPr lang="en-US" dirty="0"/>
              <a:t>And to </a:t>
            </a:r>
            <a:r>
              <a:rPr lang="en-US" altLang="zh-CN" dirty="0"/>
              <a:t>mitigate</a:t>
            </a:r>
            <a:r>
              <a:rPr lang="en-US" dirty="0"/>
              <a:t> the </a:t>
            </a:r>
            <a:r>
              <a:rPr lang="en-US" altLang="zh-CN" dirty="0"/>
              <a:t>pain</a:t>
            </a:r>
            <a:r>
              <a:rPr lang="en-US" dirty="0"/>
              <a:t> caused by free-text entries, techniques from natural language</a:t>
            </a:r>
            <a:r>
              <a:rPr lang="zh-CN" altLang="en-US" dirty="0"/>
              <a:t> </a:t>
            </a:r>
            <a:r>
              <a:rPr lang="en-US" altLang="zh-CN" dirty="0"/>
              <a:t>processing</a:t>
            </a:r>
            <a:r>
              <a:rPr lang="en-US" dirty="0"/>
              <a:t> will be widely used, such as fuzzy matching, regular expressions, and sentiment analysis</a:t>
            </a:r>
          </a:p>
          <a:p>
            <a:pPr marL="171450" indent="-171450">
              <a:buFontTx/>
              <a:buChar char="-"/>
            </a:pPr>
            <a:r>
              <a:rPr lang="en-US" dirty="0"/>
              <a:t>Most importantly, we have to specify the assumption we made and the limitation of the current data cleaning method to the client, because</a:t>
            </a:r>
            <a:r>
              <a:rPr lang="zh-CN" altLang="en-US" dirty="0"/>
              <a:t> </a:t>
            </a:r>
            <a:r>
              <a:rPr lang="en-US" altLang="zh-CN" dirty="0"/>
              <a:t>it‘s</a:t>
            </a:r>
            <a:r>
              <a:rPr lang="en-US" dirty="0"/>
              <a:t> almost impossible to capture all the cases in free</a:t>
            </a:r>
            <a:r>
              <a:rPr lang="en-US" altLang="zh-CN" dirty="0"/>
              <a:t>-</a:t>
            </a:r>
            <a:r>
              <a:rPr lang="en-US" dirty="0"/>
              <a:t>text data </a:t>
            </a:r>
            <a:r>
              <a:rPr lang="en-US" altLang="zh-CN" dirty="0"/>
              <a:t>and</a:t>
            </a:r>
            <a:r>
              <a:rPr lang="zh-CN" altLang="en-US" dirty="0"/>
              <a:t> </a:t>
            </a:r>
            <a:r>
              <a:rPr lang="en-US" altLang="zh-CN" dirty="0"/>
              <a:t>they</a:t>
            </a:r>
            <a:r>
              <a:rPr lang="zh-CN" altLang="en-US" dirty="0"/>
              <a:t> </a:t>
            </a:r>
            <a:r>
              <a:rPr lang="en-US" altLang="zh-CN" dirty="0"/>
              <a:t>need</a:t>
            </a:r>
            <a:r>
              <a:rPr lang="zh-CN" altLang="en-US" dirty="0"/>
              <a:t> </a:t>
            </a:r>
            <a:r>
              <a:rPr lang="en-US" altLang="zh-CN" dirty="0"/>
              <a:t>to</a:t>
            </a:r>
            <a:r>
              <a:rPr lang="zh-CN" altLang="en-US" dirty="0"/>
              <a:t> </a:t>
            </a:r>
            <a:r>
              <a:rPr lang="en-US" altLang="zh-CN" dirty="0"/>
              <a:t>aware</a:t>
            </a:r>
            <a:r>
              <a:rPr lang="zh-CN" altLang="en-US" dirty="0"/>
              <a:t> </a:t>
            </a:r>
            <a:r>
              <a:rPr lang="en-US" altLang="zh-CN" dirty="0"/>
              <a:t>of</a:t>
            </a:r>
            <a:r>
              <a:rPr lang="zh-CN" altLang="en-US" dirty="0"/>
              <a:t> </a:t>
            </a:r>
            <a:r>
              <a:rPr lang="en-US" altLang="zh-CN" dirty="0"/>
              <a:t>it</a:t>
            </a:r>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10</a:t>
            </a:fld>
            <a:endParaRPr lang="en-US" altLang="en-US"/>
          </a:p>
        </p:txBody>
      </p:sp>
    </p:spTree>
    <p:extLst>
      <p:ext uri="{BB962C8B-B14F-4D97-AF65-F5344CB8AC3E}">
        <p14:creationId xmlns:p14="http://schemas.microsoft.com/office/powerpoint/2010/main" val="2970077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a:t>After having the cleaned data, now jump to the </a:t>
            </a:r>
            <a:r>
              <a:rPr lang="en-US" altLang="zh-CN" dirty="0"/>
              <a:t>analysis</a:t>
            </a:r>
            <a:r>
              <a:rPr lang="zh-CN" altLang="en-US" dirty="0"/>
              <a:t> </a:t>
            </a:r>
            <a:r>
              <a:rPr lang="en-US" altLang="zh-CN" dirty="0"/>
              <a:t>part.</a:t>
            </a:r>
            <a:r>
              <a:rPr lang="zh-CN" altLang="en-US" dirty="0"/>
              <a:t> </a:t>
            </a:r>
            <a:r>
              <a:rPr lang="en-US" altLang="zh-CN" dirty="0"/>
              <a:t>In</a:t>
            </a:r>
            <a:r>
              <a:rPr lang="zh-CN" altLang="en-US" dirty="0"/>
              <a:t> </a:t>
            </a:r>
            <a:r>
              <a:rPr lang="en-US" altLang="zh-CN" dirty="0"/>
              <a:t>this</a:t>
            </a:r>
            <a:r>
              <a:rPr lang="zh-CN" altLang="en-US" dirty="0"/>
              <a:t> </a:t>
            </a:r>
            <a:r>
              <a:rPr lang="en-US" altLang="zh-CN" dirty="0"/>
              <a:t>project,</a:t>
            </a:r>
            <a:r>
              <a:rPr lang="zh-CN" altLang="en-US" dirty="0"/>
              <a:t> </a:t>
            </a:r>
            <a:r>
              <a:rPr lang="en-US" altLang="zh-CN" dirty="0"/>
              <a:t>only</a:t>
            </a:r>
            <a:r>
              <a:rPr lang="zh-CN" altLang="en-US" dirty="0"/>
              <a:t> </a:t>
            </a:r>
            <a:r>
              <a:rPr lang="en-US" altLang="zh-CN" dirty="0"/>
              <a:t>descriptive</a:t>
            </a:r>
            <a:r>
              <a:rPr lang="zh-CN" altLang="en-US" dirty="0"/>
              <a:t> </a:t>
            </a:r>
            <a:r>
              <a:rPr lang="en-US" altLang="zh-CN" dirty="0"/>
              <a:t>analysis</a:t>
            </a:r>
            <a:r>
              <a:rPr lang="zh-CN" altLang="en-US" dirty="0"/>
              <a:t> </a:t>
            </a:r>
            <a:r>
              <a:rPr lang="en-CA" altLang="zh-CN" dirty="0"/>
              <a:t>is</a:t>
            </a:r>
            <a:r>
              <a:rPr lang="zh-CN" altLang="en-US" dirty="0"/>
              <a:t> </a:t>
            </a:r>
            <a:r>
              <a:rPr lang="en-US" altLang="zh-CN" dirty="0"/>
              <a:t>applied.</a:t>
            </a:r>
            <a:r>
              <a:rPr lang="zh-CN" altLang="en-US" dirty="0"/>
              <a:t> </a:t>
            </a:r>
            <a:endParaRPr lang="en-CA" altLang="zh-CN" dirty="0"/>
          </a:p>
          <a:p>
            <a:endParaRPr lang="en-CA" altLang="zh-CN" dirty="0"/>
          </a:p>
          <a:p>
            <a:r>
              <a:rPr lang="en-US" altLang="zh-CN" dirty="0"/>
              <a:t>Therefore,</a:t>
            </a:r>
            <a:r>
              <a:rPr lang="zh-CN" altLang="en-US" dirty="0"/>
              <a:t> </a:t>
            </a:r>
            <a:r>
              <a:rPr lang="en-US" altLang="zh-CN" dirty="0"/>
              <a:t>to</a:t>
            </a:r>
            <a:r>
              <a:rPr lang="zh-CN" altLang="en-US" dirty="0"/>
              <a:t> </a:t>
            </a:r>
            <a:r>
              <a:rPr lang="en-US" altLang="zh-CN" dirty="0"/>
              <a:t>find</a:t>
            </a:r>
            <a:r>
              <a:rPr lang="zh-CN" altLang="en-US" dirty="0"/>
              <a:t> </a:t>
            </a:r>
            <a:r>
              <a:rPr lang="en-US" altLang="zh-CN" dirty="0"/>
              <a:t>out</a:t>
            </a:r>
            <a:r>
              <a:rPr lang="zh-CN" altLang="en-US" dirty="0"/>
              <a:t> </a:t>
            </a:r>
            <a:r>
              <a:rPr lang="en-US" altLang="zh-CN" dirty="0"/>
              <a:t>where</a:t>
            </a:r>
            <a:r>
              <a:rPr lang="zh-CN" altLang="en-US" dirty="0"/>
              <a:t> </a:t>
            </a:r>
            <a:r>
              <a:rPr lang="en-US" altLang="zh-CN" dirty="0"/>
              <a:t>the</a:t>
            </a:r>
            <a:r>
              <a:rPr lang="zh-CN" altLang="en-US" dirty="0"/>
              <a:t> </a:t>
            </a:r>
            <a:r>
              <a:rPr lang="en-US" altLang="zh-CN" dirty="0"/>
              <a:t>gaps</a:t>
            </a:r>
            <a:r>
              <a:rPr lang="zh-CN" altLang="en-US" dirty="0"/>
              <a:t> </a:t>
            </a:r>
            <a:r>
              <a:rPr lang="en-US" altLang="zh-CN" dirty="0"/>
              <a:t>are</a:t>
            </a:r>
            <a:r>
              <a:rPr lang="zh-CN" altLang="en-US" dirty="0"/>
              <a:t> </a:t>
            </a:r>
            <a:r>
              <a:rPr lang="en-US" altLang="zh-CN" dirty="0"/>
              <a:t>and</a:t>
            </a:r>
            <a:r>
              <a:rPr lang="zh-CN" altLang="en-US" dirty="0"/>
              <a:t> </a:t>
            </a:r>
            <a:r>
              <a:rPr lang="en-US" altLang="zh-CN" dirty="0"/>
              <a:t>do</a:t>
            </a:r>
            <a:r>
              <a:rPr lang="zh-CN" altLang="en-US" dirty="0"/>
              <a:t> </a:t>
            </a:r>
            <a:r>
              <a:rPr lang="en-US" altLang="zh-CN" dirty="0"/>
              <a:t>a</a:t>
            </a:r>
            <a:r>
              <a:rPr lang="zh-CN" altLang="en-US" dirty="0"/>
              <a:t> </a:t>
            </a:r>
            <a:r>
              <a:rPr lang="en-US" altLang="zh-CN" dirty="0"/>
              <a:t>portrait</a:t>
            </a:r>
            <a:r>
              <a:rPr lang="zh-CN" altLang="en-US" dirty="0"/>
              <a:t> </a:t>
            </a:r>
            <a:r>
              <a:rPr lang="en-US" altLang="zh-CN" dirty="0"/>
              <a:t>for</a:t>
            </a:r>
            <a:r>
              <a:rPr lang="zh-CN" altLang="en-US" dirty="0"/>
              <a:t> </a:t>
            </a:r>
            <a:r>
              <a:rPr lang="en-US" altLang="zh-CN" dirty="0"/>
              <a:t>the</a:t>
            </a:r>
            <a:r>
              <a:rPr lang="zh-CN" altLang="en-US" dirty="0"/>
              <a:t> </a:t>
            </a:r>
            <a:r>
              <a:rPr lang="en-US" altLang="zh-CN" dirty="0"/>
              <a:t>users,</a:t>
            </a:r>
            <a:r>
              <a:rPr lang="zh-CN" altLang="en-US" dirty="0"/>
              <a:t> </a:t>
            </a:r>
            <a:r>
              <a:rPr lang="en-US" altLang="zh-CN" dirty="0"/>
              <a:t>the</a:t>
            </a:r>
            <a:r>
              <a:rPr lang="zh-CN" altLang="en-US" dirty="0"/>
              <a:t> </a:t>
            </a:r>
            <a:r>
              <a:rPr lang="en-US" altLang="zh-CN" dirty="0"/>
              <a:t>data</a:t>
            </a:r>
            <a:r>
              <a:rPr lang="zh-CN" altLang="en-US" dirty="0"/>
              <a:t> </a:t>
            </a:r>
            <a:r>
              <a:rPr lang="en-US" altLang="zh-CN" dirty="0"/>
              <a:t>of</a:t>
            </a:r>
            <a:r>
              <a:rPr lang="zh-CN" altLang="en-US" dirty="0"/>
              <a:t> </a:t>
            </a:r>
            <a:r>
              <a:rPr lang="en-US" altLang="zh-CN" dirty="0"/>
              <a:t>course</a:t>
            </a:r>
            <a:r>
              <a:rPr lang="zh-CN" altLang="en-US" dirty="0"/>
              <a:t> </a:t>
            </a:r>
            <a:r>
              <a:rPr lang="en-US" altLang="zh-CN" dirty="0"/>
              <a:t>completion</a:t>
            </a:r>
            <a:r>
              <a:rPr lang="zh-CN" altLang="en-US" dirty="0"/>
              <a:t> </a:t>
            </a:r>
            <a:r>
              <a:rPr lang="en-US" altLang="zh-CN" dirty="0"/>
              <a:t>and</a:t>
            </a:r>
            <a:r>
              <a:rPr lang="zh-CN" altLang="en-US" dirty="0"/>
              <a:t> </a:t>
            </a:r>
            <a:r>
              <a:rPr lang="en-US" altLang="zh-CN" dirty="0"/>
              <a:t>access</a:t>
            </a:r>
            <a:r>
              <a:rPr lang="zh-CN" altLang="en-US" dirty="0"/>
              <a:t> </a:t>
            </a:r>
            <a:r>
              <a:rPr lang="en-US" altLang="zh-CN" dirty="0"/>
              <a:t>request</a:t>
            </a:r>
            <a:r>
              <a:rPr lang="zh-CN" altLang="en-US" dirty="0"/>
              <a:t> </a:t>
            </a:r>
            <a:r>
              <a:rPr lang="en-US" altLang="zh-CN" dirty="0"/>
              <a:t>will</a:t>
            </a:r>
            <a:r>
              <a:rPr lang="zh-CN" altLang="en-US" dirty="0"/>
              <a:t> </a:t>
            </a:r>
            <a:r>
              <a:rPr lang="en-US" altLang="zh-CN" dirty="0"/>
              <a:t>be</a:t>
            </a:r>
            <a:r>
              <a:rPr lang="zh-CN" altLang="en-US" dirty="0"/>
              <a:t> </a:t>
            </a:r>
            <a:r>
              <a:rPr lang="en-US" altLang="zh-CN" dirty="0" err="1"/>
              <a:t>examineed</a:t>
            </a:r>
            <a:r>
              <a:rPr lang="zh-CN" altLang="en-US" dirty="0"/>
              <a:t> </a:t>
            </a:r>
            <a:r>
              <a:rPr lang="en-US" altLang="zh-CN" dirty="0"/>
              <a:t>in</a:t>
            </a:r>
            <a:r>
              <a:rPr lang="zh-CN" altLang="en-US" dirty="0"/>
              <a:t> </a:t>
            </a:r>
            <a:r>
              <a:rPr lang="en-US" altLang="zh-CN" dirty="0"/>
              <a:t>different</a:t>
            </a:r>
            <a:r>
              <a:rPr lang="zh-CN" altLang="en-US" dirty="0"/>
              <a:t> </a:t>
            </a:r>
            <a:r>
              <a:rPr lang="en-US" altLang="zh-CN" dirty="0"/>
              <a:t>segments</a:t>
            </a:r>
            <a:r>
              <a:rPr lang="zh-CN" altLang="en-US" dirty="0"/>
              <a:t> </a:t>
            </a:r>
            <a:r>
              <a:rPr lang="en-US" altLang="zh-CN" dirty="0"/>
              <a:t>by</a:t>
            </a:r>
            <a:r>
              <a:rPr lang="zh-CN" altLang="en-US" dirty="0"/>
              <a:t> </a:t>
            </a:r>
            <a:endParaRPr lang="en-CA" altLang="zh-CN" dirty="0"/>
          </a:p>
          <a:p>
            <a:pPr marL="171450" indent="-171450">
              <a:buFontTx/>
              <a:buChar char="-"/>
            </a:pPr>
            <a:r>
              <a:rPr lang="en-US" altLang="zh-CN" dirty="0"/>
              <a:t>Course</a:t>
            </a:r>
            <a:r>
              <a:rPr lang="zh-CN" altLang="en-US" dirty="0"/>
              <a:t> </a:t>
            </a:r>
            <a:r>
              <a:rPr lang="en-US" altLang="zh-CN" dirty="0"/>
              <a:t>type</a:t>
            </a:r>
            <a:r>
              <a:rPr lang="zh-CN" altLang="en-US" dirty="0"/>
              <a:t> </a:t>
            </a:r>
            <a:endParaRPr lang="en-US" altLang="zh-CN" dirty="0"/>
          </a:p>
          <a:p>
            <a:pPr marL="171450" indent="-171450">
              <a:buFontTx/>
              <a:buChar char="-"/>
            </a:pPr>
            <a:r>
              <a:rPr lang="en-US" altLang="zh-CN" dirty="0"/>
              <a:t>When</a:t>
            </a:r>
            <a:r>
              <a:rPr lang="zh-CN" altLang="en-US" dirty="0"/>
              <a:t> </a:t>
            </a:r>
            <a:r>
              <a:rPr lang="en-US" altLang="zh-CN" dirty="0"/>
              <a:t>did</a:t>
            </a:r>
            <a:r>
              <a:rPr lang="zh-CN" altLang="en-US" dirty="0"/>
              <a:t> </a:t>
            </a:r>
            <a:r>
              <a:rPr lang="en-US" altLang="zh-CN" dirty="0"/>
              <a:t>they</a:t>
            </a:r>
            <a:r>
              <a:rPr lang="zh-CN" altLang="en-US" dirty="0"/>
              <a:t> </a:t>
            </a:r>
            <a:r>
              <a:rPr lang="en-US" altLang="zh-CN" dirty="0"/>
              <a:t>complete</a:t>
            </a:r>
            <a:r>
              <a:rPr lang="zh-CN" altLang="en-US" dirty="0"/>
              <a:t> </a:t>
            </a:r>
            <a:r>
              <a:rPr lang="en-US" altLang="zh-CN" dirty="0"/>
              <a:t>the</a:t>
            </a:r>
            <a:r>
              <a:rPr lang="zh-CN" altLang="en-US" dirty="0"/>
              <a:t> </a:t>
            </a:r>
            <a:r>
              <a:rPr lang="en-US" altLang="zh-CN" dirty="0"/>
              <a:t>course</a:t>
            </a:r>
            <a:r>
              <a:rPr lang="zh-CN" altLang="en-US" dirty="0"/>
              <a:t> </a:t>
            </a:r>
            <a:endParaRPr lang="en-US" altLang="zh-CN" dirty="0"/>
          </a:p>
          <a:p>
            <a:pPr marL="171450" indent="-171450">
              <a:buFontTx/>
              <a:buChar char="-"/>
            </a:pPr>
            <a:r>
              <a:rPr lang="en-US" altLang="zh-CN" dirty="0"/>
              <a:t>The</a:t>
            </a:r>
            <a:r>
              <a:rPr lang="zh-CN" altLang="en-US" dirty="0"/>
              <a:t> </a:t>
            </a:r>
            <a:r>
              <a:rPr lang="en-US" altLang="zh-CN" dirty="0"/>
              <a:t>clinical</a:t>
            </a:r>
            <a:r>
              <a:rPr lang="zh-CN" altLang="en-US" dirty="0"/>
              <a:t> </a:t>
            </a:r>
            <a:r>
              <a:rPr lang="en-US" altLang="zh-CN" dirty="0"/>
              <a:t>roles</a:t>
            </a:r>
            <a:r>
              <a:rPr lang="zh-CN" altLang="en-US" dirty="0"/>
              <a:t> </a:t>
            </a:r>
            <a:r>
              <a:rPr lang="en-US" altLang="zh-CN" dirty="0"/>
              <a:t>users</a:t>
            </a:r>
            <a:r>
              <a:rPr lang="zh-CN" altLang="en-US" dirty="0"/>
              <a:t> </a:t>
            </a:r>
            <a:r>
              <a:rPr lang="en-US" altLang="zh-CN" dirty="0"/>
              <a:t>have</a:t>
            </a:r>
            <a:r>
              <a:rPr lang="zh-CN" altLang="en-US" dirty="0"/>
              <a:t> </a:t>
            </a:r>
            <a:r>
              <a:rPr lang="en-US" altLang="zh-CN" dirty="0"/>
              <a:t>at</a:t>
            </a:r>
            <a:r>
              <a:rPr lang="zh-CN" altLang="en-US" dirty="0"/>
              <a:t> </a:t>
            </a:r>
            <a:r>
              <a:rPr lang="en-US" altLang="zh-CN" dirty="0"/>
              <a:t>Fraser</a:t>
            </a:r>
            <a:r>
              <a:rPr lang="zh-CN" altLang="en-US" dirty="0"/>
              <a:t> </a:t>
            </a:r>
            <a:r>
              <a:rPr lang="en-US" altLang="zh-CN" dirty="0"/>
              <a:t>health</a:t>
            </a:r>
            <a:r>
              <a:rPr lang="zh-CN" altLang="en-US" dirty="0"/>
              <a:t> </a:t>
            </a:r>
            <a:r>
              <a:rPr lang="en-US" altLang="zh-CN" dirty="0"/>
              <a:t>and</a:t>
            </a:r>
            <a:r>
              <a:rPr lang="zh-CN" altLang="en-US" dirty="0"/>
              <a:t> </a:t>
            </a:r>
            <a:r>
              <a:rPr lang="en-US" altLang="zh-CN" dirty="0" err="1"/>
              <a:t>etc</a:t>
            </a:r>
            <a:endParaRPr lang="en-US" altLang="zh-CN" dirty="0"/>
          </a:p>
          <a:p>
            <a:pPr marL="0" indent="0">
              <a:buFontTx/>
              <a:buNone/>
            </a:pPr>
            <a:r>
              <a:rPr lang="en-US" altLang="zh-CN" dirty="0"/>
              <a:t>By</a:t>
            </a:r>
            <a:r>
              <a:rPr lang="zh-CN" altLang="en-US" dirty="0"/>
              <a:t> </a:t>
            </a:r>
            <a:r>
              <a:rPr lang="en-US" altLang="zh-CN" dirty="0"/>
              <a:t>interpreting</a:t>
            </a:r>
            <a:r>
              <a:rPr lang="zh-CN" altLang="en-US" dirty="0"/>
              <a:t> </a:t>
            </a:r>
            <a:r>
              <a:rPr lang="en-US" altLang="zh-CN" dirty="0"/>
              <a:t>these</a:t>
            </a:r>
            <a:r>
              <a:rPr lang="zh-CN" altLang="en-US" dirty="0"/>
              <a:t> </a:t>
            </a:r>
            <a:r>
              <a:rPr lang="en-US" altLang="zh-CN" dirty="0"/>
              <a:t>summary</a:t>
            </a:r>
            <a:r>
              <a:rPr lang="zh-CN" altLang="en-US" dirty="0"/>
              <a:t> </a:t>
            </a:r>
            <a:r>
              <a:rPr lang="en-US" altLang="zh-CN" dirty="0"/>
              <a:t>statistics,</a:t>
            </a:r>
            <a:r>
              <a:rPr lang="zh-CN" altLang="en-US" dirty="0"/>
              <a:t> </a:t>
            </a:r>
            <a:r>
              <a:rPr lang="en-US" altLang="zh-CN" dirty="0"/>
              <a:t>we</a:t>
            </a:r>
            <a:r>
              <a:rPr lang="zh-CN" altLang="en-US" dirty="0"/>
              <a:t> </a:t>
            </a:r>
            <a:r>
              <a:rPr lang="en-US" altLang="zh-CN" dirty="0"/>
              <a:t>will</a:t>
            </a:r>
            <a:r>
              <a:rPr lang="zh-CN" altLang="en-US" dirty="0"/>
              <a:t> </a:t>
            </a:r>
            <a:r>
              <a:rPr lang="en-US" altLang="zh-CN" dirty="0"/>
              <a:t>be</a:t>
            </a:r>
            <a:r>
              <a:rPr lang="zh-CN" altLang="en-US" dirty="0"/>
              <a:t> </a:t>
            </a:r>
            <a:r>
              <a:rPr lang="en-US" altLang="zh-CN" dirty="0"/>
              <a:t>able</a:t>
            </a:r>
            <a:r>
              <a:rPr lang="zh-CN" altLang="en-US" dirty="0"/>
              <a:t> </a:t>
            </a:r>
            <a:r>
              <a:rPr lang="en-US" altLang="zh-CN" dirty="0"/>
              <a:t>to</a:t>
            </a:r>
            <a:r>
              <a:rPr lang="zh-CN" altLang="en-US" dirty="0"/>
              <a:t> </a:t>
            </a:r>
            <a:r>
              <a:rPr lang="en-US" altLang="zh-CN" dirty="0"/>
              <a:t>answer</a:t>
            </a:r>
            <a:r>
              <a:rPr lang="zh-CN" altLang="en-US" dirty="0"/>
              <a:t> </a:t>
            </a:r>
            <a:r>
              <a:rPr lang="en-US" altLang="zh-CN" dirty="0"/>
              <a:t>the</a:t>
            </a:r>
            <a:r>
              <a:rPr lang="zh-CN" altLang="en-US" dirty="0"/>
              <a:t> </a:t>
            </a:r>
            <a:r>
              <a:rPr lang="en-US" altLang="zh-CN" dirty="0"/>
              <a:t>questions</a:t>
            </a:r>
            <a:r>
              <a:rPr lang="zh-CN" altLang="en-US" dirty="0"/>
              <a:t> </a:t>
            </a:r>
            <a:r>
              <a:rPr lang="en-US" altLang="zh-CN" dirty="0"/>
              <a:t>of</a:t>
            </a:r>
            <a:r>
              <a:rPr lang="zh-CN" altLang="en-US" dirty="0"/>
              <a:t> </a:t>
            </a:r>
            <a:r>
              <a:rPr lang="en-US" altLang="zh-CN" dirty="0"/>
              <a:t>what,</a:t>
            </a:r>
            <a:r>
              <a:rPr lang="zh-CN" altLang="en-US" dirty="0"/>
              <a:t> </a:t>
            </a:r>
            <a:r>
              <a:rPr lang="en-US" altLang="zh-CN" dirty="0"/>
              <a:t>when,</a:t>
            </a:r>
            <a:r>
              <a:rPr lang="zh-CN" altLang="en-US" dirty="0"/>
              <a:t> </a:t>
            </a:r>
            <a:r>
              <a:rPr lang="en-US" altLang="zh-CN" dirty="0"/>
              <a:t>who,</a:t>
            </a:r>
            <a:r>
              <a:rPr lang="zh-CN" altLang="en-US" dirty="0"/>
              <a:t> </a:t>
            </a:r>
            <a:r>
              <a:rPr lang="en-US" altLang="zh-CN" dirty="0"/>
              <a:t>and</a:t>
            </a:r>
            <a:r>
              <a:rPr lang="zh-CN" altLang="en-US" dirty="0"/>
              <a:t> </a:t>
            </a:r>
            <a:r>
              <a:rPr lang="en-US" altLang="zh-CN" dirty="0"/>
              <a:t>how</a:t>
            </a:r>
            <a:r>
              <a:rPr lang="zh-CN" altLang="en-US" dirty="0"/>
              <a:t> </a:t>
            </a:r>
            <a:r>
              <a:rPr lang="en-US" altLang="zh-CN" dirty="0"/>
              <a:t>many</a:t>
            </a:r>
            <a:r>
              <a:rPr lang="zh-CN" altLang="en-US" dirty="0"/>
              <a:t> </a:t>
            </a:r>
            <a:endParaRPr lang="en-US" altLang="zh-CN" dirty="0"/>
          </a:p>
          <a:p>
            <a:pPr marL="0" indent="0">
              <a:buFontTx/>
              <a:buNone/>
            </a:pPr>
            <a:endParaRPr lang="en-US" altLang="zh-CN" dirty="0"/>
          </a:p>
          <a:p>
            <a:pPr marL="0" indent="0">
              <a:buFontTx/>
              <a:buNone/>
            </a:pPr>
            <a:r>
              <a:rPr lang="en-US" altLang="zh-CN" dirty="0"/>
              <a:t>In</a:t>
            </a:r>
            <a:r>
              <a:rPr lang="zh-CN" altLang="en-US" dirty="0"/>
              <a:t> </a:t>
            </a:r>
            <a:r>
              <a:rPr lang="en-US" altLang="zh-CN" dirty="0"/>
              <a:t>addition,</a:t>
            </a:r>
            <a:r>
              <a:rPr lang="zh-CN" altLang="en-US" dirty="0"/>
              <a:t> </a:t>
            </a:r>
            <a:r>
              <a:rPr lang="en-US" altLang="zh-CN" dirty="0"/>
              <a:t>by</a:t>
            </a:r>
            <a:r>
              <a:rPr lang="zh-CN" altLang="en-US" dirty="0"/>
              <a:t> </a:t>
            </a:r>
            <a:r>
              <a:rPr lang="en-US" altLang="zh-CN" dirty="0"/>
              <a:t>analyzing</a:t>
            </a:r>
            <a:r>
              <a:rPr lang="zh-CN" altLang="en-US" dirty="0"/>
              <a:t> </a:t>
            </a:r>
            <a:r>
              <a:rPr lang="en-US" altLang="zh-CN" dirty="0"/>
              <a:t>the</a:t>
            </a:r>
            <a:r>
              <a:rPr lang="zh-CN" altLang="en-US" dirty="0"/>
              <a:t> </a:t>
            </a:r>
            <a:r>
              <a:rPr lang="en-US" altLang="zh-CN" dirty="0"/>
              <a:t>key</a:t>
            </a:r>
            <a:r>
              <a:rPr lang="zh-CN" altLang="en-US" dirty="0"/>
              <a:t> </a:t>
            </a:r>
            <a:r>
              <a:rPr lang="en-US" altLang="zh-CN" dirty="0"/>
              <a:t>information</a:t>
            </a:r>
            <a:r>
              <a:rPr lang="zh-CN" altLang="en-US" dirty="0"/>
              <a:t> </a:t>
            </a:r>
            <a:r>
              <a:rPr lang="en-US" altLang="zh-CN" dirty="0"/>
              <a:t>from</a:t>
            </a:r>
            <a:r>
              <a:rPr lang="zh-CN" altLang="en-US" dirty="0"/>
              <a:t> </a:t>
            </a:r>
            <a:r>
              <a:rPr lang="en-US" altLang="zh-CN" dirty="0"/>
              <a:t>survey</a:t>
            </a:r>
            <a:r>
              <a:rPr lang="zh-CN" altLang="en-US" dirty="0"/>
              <a:t> </a:t>
            </a:r>
            <a:r>
              <a:rPr lang="en-US" altLang="zh-CN" dirty="0"/>
              <a:t>responses,</a:t>
            </a:r>
            <a:r>
              <a:rPr lang="zh-CN" altLang="en-US" dirty="0"/>
              <a:t> </a:t>
            </a:r>
            <a:r>
              <a:rPr lang="en-US" altLang="zh-CN" dirty="0"/>
              <a:t>we</a:t>
            </a:r>
            <a:r>
              <a:rPr lang="zh-CN" altLang="en-US" dirty="0"/>
              <a:t> </a:t>
            </a:r>
            <a:r>
              <a:rPr lang="en-US" altLang="zh-CN" dirty="0"/>
              <a:t>can</a:t>
            </a:r>
            <a:r>
              <a:rPr lang="zh-CN" altLang="en-US" dirty="0"/>
              <a:t> </a:t>
            </a:r>
            <a:r>
              <a:rPr lang="en-US" altLang="zh-CN" dirty="0"/>
              <a:t>get</a:t>
            </a:r>
            <a:r>
              <a:rPr lang="zh-CN" altLang="en-US" dirty="0"/>
              <a:t> </a:t>
            </a:r>
            <a:r>
              <a:rPr lang="en-US" altLang="zh-CN" dirty="0"/>
              <a:t>to</a:t>
            </a:r>
            <a:r>
              <a:rPr lang="zh-CN" altLang="en-US" dirty="0"/>
              <a:t> </a:t>
            </a:r>
            <a:r>
              <a:rPr lang="en-US" altLang="zh-CN" dirty="0"/>
              <a:t>know</a:t>
            </a:r>
          </a:p>
          <a:p>
            <a:pPr marL="171450" indent="-171450">
              <a:buFontTx/>
              <a:buChar char="-"/>
            </a:pPr>
            <a:r>
              <a:rPr lang="en-US" altLang="zh-CN" dirty="0"/>
              <a:t>People’s attitude towards the training </a:t>
            </a:r>
            <a:r>
              <a:rPr lang="en-US" altLang="zh-CN" dirty="0" err="1"/>
              <a:t>metreials</a:t>
            </a:r>
            <a:r>
              <a:rPr lang="en-US" altLang="zh-CN" dirty="0"/>
              <a:t> </a:t>
            </a:r>
          </a:p>
          <a:p>
            <a:pPr marL="171450" indent="-171450">
              <a:buFontTx/>
              <a:buChar char="-"/>
            </a:pPr>
            <a:r>
              <a:rPr lang="en-CA" altLang="zh-CN" dirty="0"/>
              <a:t>The</a:t>
            </a:r>
            <a:r>
              <a:rPr lang="zh-CN" altLang="en-US" dirty="0"/>
              <a:t> </a:t>
            </a:r>
            <a:r>
              <a:rPr lang="en-US" altLang="zh-CN" dirty="0"/>
              <a:t>location</a:t>
            </a:r>
            <a:r>
              <a:rPr lang="zh-CN" altLang="en-US" dirty="0"/>
              <a:t> </a:t>
            </a:r>
            <a:r>
              <a:rPr lang="en-US" altLang="zh-CN" dirty="0"/>
              <a:t>where</a:t>
            </a:r>
            <a:r>
              <a:rPr lang="zh-CN" altLang="en-US" dirty="0"/>
              <a:t> </a:t>
            </a:r>
            <a:r>
              <a:rPr lang="en-US" altLang="zh-CN" dirty="0"/>
              <a:t>they</a:t>
            </a:r>
            <a:r>
              <a:rPr lang="zh-CN" altLang="en-US" dirty="0"/>
              <a:t> </a:t>
            </a:r>
            <a:r>
              <a:rPr lang="en-US" altLang="zh-CN" dirty="0"/>
              <a:t>complete</a:t>
            </a:r>
            <a:r>
              <a:rPr lang="zh-CN" altLang="en-US" dirty="0"/>
              <a:t> </a:t>
            </a:r>
            <a:r>
              <a:rPr lang="en-US" altLang="zh-CN" dirty="0"/>
              <a:t>the</a:t>
            </a:r>
            <a:r>
              <a:rPr lang="zh-CN" altLang="en-US" dirty="0"/>
              <a:t> </a:t>
            </a:r>
            <a:r>
              <a:rPr lang="en-US" altLang="zh-CN" dirty="0"/>
              <a:t>training,</a:t>
            </a:r>
            <a:r>
              <a:rPr lang="zh-CN" altLang="en-US" dirty="0"/>
              <a:t> </a:t>
            </a:r>
            <a:r>
              <a:rPr lang="en-US" altLang="zh-CN" dirty="0"/>
              <a:t>at</a:t>
            </a:r>
            <a:r>
              <a:rPr lang="zh-CN" altLang="en-US" dirty="0"/>
              <a:t> </a:t>
            </a:r>
            <a:r>
              <a:rPr lang="en-US" altLang="zh-CN" dirty="0"/>
              <a:t>home</a:t>
            </a:r>
            <a:r>
              <a:rPr lang="zh-CN" altLang="en-US" dirty="0"/>
              <a:t> </a:t>
            </a:r>
            <a:r>
              <a:rPr lang="en-US" altLang="zh-CN" dirty="0"/>
              <a:t>or</a:t>
            </a:r>
            <a:r>
              <a:rPr lang="zh-CN" altLang="en-US" dirty="0"/>
              <a:t> </a:t>
            </a:r>
            <a:r>
              <a:rPr lang="en-US" altLang="zh-CN" dirty="0"/>
              <a:t>at</a:t>
            </a:r>
            <a:r>
              <a:rPr lang="zh-CN" altLang="en-US" dirty="0"/>
              <a:t> </a:t>
            </a:r>
            <a:r>
              <a:rPr lang="en-US" altLang="zh-CN" dirty="0"/>
              <a:t>work?</a:t>
            </a:r>
            <a:r>
              <a:rPr lang="zh-CN" altLang="en-US" dirty="0"/>
              <a:t> </a:t>
            </a:r>
            <a:endParaRPr lang="en-CA" altLang="zh-CN" dirty="0"/>
          </a:p>
          <a:p>
            <a:pPr marL="171450" indent="-171450">
              <a:buFontTx/>
              <a:buChar char="-"/>
            </a:pPr>
            <a:r>
              <a:rPr lang="en-US" altLang="zh-CN" dirty="0"/>
              <a:t>If</a:t>
            </a:r>
            <a:r>
              <a:rPr lang="zh-CN" altLang="en-US" dirty="0"/>
              <a:t>  </a:t>
            </a:r>
            <a:r>
              <a:rPr lang="en-US" altLang="zh-CN" dirty="0"/>
              <a:t>they</a:t>
            </a:r>
            <a:r>
              <a:rPr lang="zh-CN" altLang="en-US" dirty="0"/>
              <a:t> </a:t>
            </a:r>
            <a:r>
              <a:rPr lang="en-US" altLang="zh-CN" dirty="0"/>
              <a:t>complete</a:t>
            </a:r>
            <a:r>
              <a:rPr lang="zh-CN" altLang="en-US" dirty="0"/>
              <a:t> </a:t>
            </a:r>
            <a:r>
              <a:rPr lang="en-US" altLang="zh-CN" dirty="0"/>
              <a:t>the</a:t>
            </a:r>
            <a:r>
              <a:rPr lang="zh-CN" altLang="en-US" dirty="0"/>
              <a:t> </a:t>
            </a:r>
            <a:r>
              <a:rPr lang="en-US" altLang="zh-CN" dirty="0"/>
              <a:t>training</a:t>
            </a:r>
            <a:r>
              <a:rPr lang="zh-CN" altLang="en-US" dirty="0"/>
              <a:t> </a:t>
            </a:r>
            <a:r>
              <a:rPr lang="en-US" altLang="zh-CN" dirty="0"/>
              <a:t>within</a:t>
            </a:r>
            <a:r>
              <a:rPr lang="zh-CN" altLang="en-US" dirty="0"/>
              <a:t> </a:t>
            </a:r>
            <a:r>
              <a:rPr lang="en-US" altLang="zh-CN" dirty="0"/>
              <a:t>reasonable</a:t>
            </a:r>
            <a:r>
              <a:rPr lang="zh-CN" altLang="en-US" dirty="0"/>
              <a:t> </a:t>
            </a:r>
            <a:r>
              <a:rPr lang="en-US" altLang="zh-CN" dirty="0"/>
              <a:t>time?</a:t>
            </a:r>
            <a:r>
              <a:rPr lang="zh-CN" altLang="en-US" dirty="0"/>
              <a:t> </a:t>
            </a:r>
            <a:r>
              <a:rPr lang="en-US" altLang="zh-CN" dirty="0"/>
              <a:t>If not, we may think if the difficulty is reasonable </a:t>
            </a:r>
            <a:endParaRPr lang="en-CA" altLang="zh-CN" dirty="0"/>
          </a:p>
          <a:p>
            <a:pPr marL="171450" indent="-171450">
              <a:buFontTx/>
              <a:buChar char="-"/>
            </a:pPr>
            <a:r>
              <a:rPr lang="en-US" altLang="zh-CN" dirty="0"/>
              <a:t>And</a:t>
            </a:r>
            <a:r>
              <a:rPr lang="zh-CN" altLang="en-US" dirty="0"/>
              <a:t> </a:t>
            </a:r>
            <a:r>
              <a:rPr lang="en-US" altLang="zh-CN" dirty="0"/>
              <a:t>suggestions</a:t>
            </a:r>
            <a:r>
              <a:rPr lang="zh-CN" altLang="en-US" dirty="0"/>
              <a:t> </a:t>
            </a:r>
            <a:r>
              <a:rPr lang="en-US" altLang="zh-CN" dirty="0"/>
              <a:t>for</a:t>
            </a:r>
            <a:r>
              <a:rPr lang="zh-CN" altLang="en-US" dirty="0"/>
              <a:t> </a:t>
            </a:r>
            <a:r>
              <a:rPr lang="en-US" altLang="zh-CN" dirty="0"/>
              <a:t>the</a:t>
            </a:r>
            <a:r>
              <a:rPr lang="zh-CN" altLang="en-US" dirty="0"/>
              <a:t> </a:t>
            </a:r>
            <a:r>
              <a:rPr lang="en-US" altLang="zh-CN" dirty="0"/>
              <a:t>training</a:t>
            </a:r>
            <a:r>
              <a:rPr lang="zh-CN" altLang="en-US" dirty="0"/>
              <a:t> </a:t>
            </a:r>
            <a:r>
              <a:rPr lang="en-US" altLang="zh-CN" dirty="0"/>
              <a:t>materials.</a:t>
            </a:r>
            <a:r>
              <a:rPr lang="zh-CN" altLang="en-US" dirty="0"/>
              <a:t> </a:t>
            </a:r>
            <a:r>
              <a:rPr lang="en-US" altLang="zh-CN" dirty="0"/>
              <a:t>So</a:t>
            </a:r>
            <a:r>
              <a:rPr lang="zh-CN" altLang="en-US" dirty="0"/>
              <a:t> </a:t>
            </a:r>
            <a:r>
              <a:rPr lang="en-US" altLang="zh-CN" dirty="0"/>
              <a:t>that</a:t>
            </a:r>
            <a:r>
              <a:rPr lang="zh-CN" altLang="en-US" dirty="0"/>
              <a:t> </a:t>
            </a:r>
            <a:r>
              <a:rPr lang="en-US" altLang="zh-CN" dirty="0"/>
              <a:t>material</a:t>
            </a:r>
            <a:r>
              <a:rPr lang="zh-CN" altLang="en-US" dirty="0"/>
              <a:t> </a:t>
            </a:r>
            <a:r>
              <a:rPr lang="en-US" altLang="zh-CN" dirty="0"/>
              <a:t>developers</a:t>
            </a:r>
            <a:r>
              <a:rPr lang="zh-CN" altLang="en-US" dirty="0"/>
              <a:t> </a:t>
            </a:r>
            <a:r>
              <a:rPr lang="en-US" altLang="zh-CN" dirty="0"/>
              <a:t>can</a:t>
            </a:r>
            <a:r>
              <a:rPr lang="zh-CN" altLang="en-US" dirty="0"/>
              <a:t> </a:t>
            </a:r>
            <a:r>
              <a:rPr lang="en-US" altLang="zh-CN" dirty="0"/>
              <a:t>make</a:t>
            </a:r>
            <a:r>
              <a:rPr lang="zh-CN" altLang="en-US" dirty="0"/>
              <a:t> </a:t>
            </a:r>
            <a:r>
              <a:rPr lang="en-US" altLang="zh-CN" dirty="0"/>
              <a:t>changes</a:t>
            </a:r>
            <a:r>
              <a:rPr lang="zh-CN" altLang="en-US" dirty="0"/>
              <a:t> </a:t>
            </a:r>
            <a:r>
              <a:rPr lang="en-US" altLang="zh-CN" dirty="0"/>
              <a:t>accordingly</a:t>
            </a:r>
            <a:r>
              <a:rPr lang="zh-CN" altLang="en-US" dirty="0"/>
              <a:t> </a:t>
            </a:r>
            <a:endParaRPr lang="en-CA" altLang="zh-CN" dirty="0"/>
          </a:p>
          <a:p>
            <a:pPr marL="171450" indent="-171450">
              <a:buFontTx/>
              <a:buChar char="-"/>
            </a:pPr>
            <a:endParaRPr lang="en-CA" altLang="zh-CN" dirty="0"/>
          </a:p>
          <a:p>
            <a:pPr marL="0" indent="0">
              <a:buFontTx/>
              <a:buNone/>
            </a:pPr>
            <a:r>
              <a:rPr lang="en-US" altLang="zh-CN" dirty="0"/>
              <a:t>All</a:t>
            </a:r>
            <a:r>
              <a:rPr lang="zh-CN" altLang="en-US" dirty="0"/>
              <a:t> </a:t>
            </a:r>
            <a:r>
              <a:rPr lang="en-US" altLang="zh-CN" dirty="0"/>
              <a:t>of</a:t>
            </a:r>
            <a:r>
              <a:rPr lang="zh-CN" altLang="en-US" dirty="0"/>
              <a:t> </a:t>
            </a:r>
            <a:r>
              <a:rPr lang="en-US" altLang="zh-CN" dirty="0"/>
              <a:t>these</a:t>
            </a:r>
            <a:r>
              <a:rPr lang="zh-CN" altLang="en-US" dirty="0"/>
              <a:t> </a:t>
            </a:r>
            <a:r>
              <a:rPr lang="en-US" altLang="zh-CN" dirty="0"/>
              <a:t>analysis</a:t>
            </a:r>
            <a:r>
              <a:rPr lang="zh-CN" altLang="en-US" dirty="0"/>
              <a:t> </a:t>
            </a:r>
            <a:r>
              <a:rPr lang="en-US" altLang="zh-CN" dirty="0"/>
              <a:t>results</a:t>
            </a:r>
            <a:r>
              <a:rPr lang="zh-CN" altLang="en-US" dirty="0"/>
              <a:t> </a:t>
            </a:r>
            <a:r>
              <a:rPr lang="en-US" altLang="zh-CN" dirty="0"/>
              <a:t>will</a:t>
            </a:r>
            <a:r>
              <a:rPr lang="zh-CN" altLang="en-US" dirty="0"/>
              <a:t> </a:t>
            </a:r>
            <a:r>
              <a:rPr lang="en-US" altLang="zh-CN" dirty="0"/>
              <a:t>be</a:t>
            </a:r>
            <a:r>
              <a:rPr lang="zh-CN" altLang="en-US" dirty="0"/>
              <a:t> </a:t>
            </a:r>
            <a:r>
              <a:rPr lang="en-US" altLang="zh-CN" dirty="0"/>
              <a:t>summarized</a:t>
            </a:r>
            <a:r>
              <a:rPr lang="zh-CN" altLang="en-US" dirty="0"/>
              <a:t> </a:t>
            </a:r>
            <a:r>
              <a:rPr lang="en-US" altLang="zh-CN" dirty="0"/>
              <a:t>and</a:t>
            </a:r>
            <a:r>
              <a:rPr lang="zh-CN" altLang="en-US" dirty="0"/>
              <a:t> </a:t>
            </a:r>
            <a:r>
              <a:rPr lang="en-US" altLang="zh-CN" dirty="0"/>
              <a:t>presented</a:t>
            </a:r>
            <a:r>
              <a:rPr lang="zh-CN" altLang="en-US" dirty="0"/>
              <a:t> </a:t>
            </a:r>
            <a:r>
              <a:rPr lang="en-US" altLang="zh-CN" dirty="0"/>
              <a:t>on</a:t>
            </a:r>
            <a:r>
              <a:rPr lang="zh-CN" altLang="en-US" dirty="0"/>
              <a:t> </a:t>
            </a:r>
            <a:r>
              <a:rPr lang="en-US" altLang="zh-CN" dirty="0"/>
              <a:t>dashboards</a:t>
            </a:r>
            <a:r>
              <a:rPr lang="zh-CN" altLang="en-US" dirty="0"/>
              <a:t> </a:t>
            </a:r>
            <a:r>
              <a:rPr lang="en-US" altLang="zh-CN" dirty="0"/>
              <a:t>in</a:t>
            </a:r>
            <a:r>
              <a:rPr lang="zh-CN" altLang="en-US" dirty="0"/>
              <a:t> </a:t>
            </a:r>
            <a:r>
              <a:rPr lang="en-US" altLang="zh-CN" dirty="0"/>
              <a:t>either</a:t>
            </a:r>
            <a:r>
              <a:rPr lang="zh-CN" altLang="en-US" dirty="0"/>
              <a:t> </a:t>
            </a:r>
            <a:r>
              <a:rPr lang="en-US" altLang="zh-CN" dirty="0"/>
              <a:t>Excel</a:t>
            </a:r>
            <a:r>
              <a:rPr lang="zh-CN" altLang="en-US" dirty="0"/>
              <a:t> </a:t>
            </a:r>
            <a:r>
              <a:rPr lang="en-US" altLang="zh-CN" dirty="0"/>
              <a:t>or</a:t>
            </a:r>
            <a:r>
              <a:rPr lang="zh-CN" altLang="en-US" dirty="0"/>
              <a:t> </a:t>
            </a:r>
            <a:r>
              <a:rPr lang="en-US" altLang="zh-CN" dirty="0"/>
              <a:t>power</a:t>
            </a:r>
            <a:r>
              <a:rPr lang="zh-CN" altLang="en-US" dirty="0"/>
              <a:t> </a:t>
            </a:r>
            <a:r>
              <a:rPr lang="en-US" altLang="zh-CN" dirty="0"/>
              <a:t>BI.</a:t>
            </a:r>
            <a:r>
              <a:rPr lang="zh-CN" altLang="en-US" dirty="0"/>
              <a:t> </a:t>
            </a:r>
            <a:r>
              <a:rPr lang="en-US" altLang="zh-CN" dirty="0"/>
              <a:t>And</a:t>
            </a:r>
            <a:r>
              <a:rPr lang="zh-CN" altLang="en-US" dirty="0"/>
              <a:t> </a:t>
            </a:r>
            <a:r>
              <a:rPr lang="en-US" altLang="zh-CN" dirty="0"/>
              <a:t>please</a:t>
            </a:r>
            <a:r>
              <a:rPr lang="zh-CN" altLang="en-US" dirty="0"/>
              <a:t> </a:t>
            </a:r>
            <a:r>
              <a:rPr lang="en-US" altLang="zh-CN" dirty="0"/>
              <a:t>note</a:t>
            </a:r>
            <a:r>
              <a:rPr lang="zh-CN" altLang="en-US" dirty="0"/>
              <a:t> </a:t>
            </a:r>
            <a:r>
              <a:rPr lang="en-US" altLang="zh-CN" dirty="0"/>
              <a:t>that</a:t>
            </a:r>
            <a:r>
              <a:rPr lang="zh-CN" altLang="en-US" dirty="0"/>
              <a:t> </a:t>
            </a:r>
            <a:r>
              <a:rPr lang="en-US" altLang="zh-CN" dirty="0"/>
              <a:t>most</a:t>
            </a:r>
            <a:r>
              <a:rPr lang="zh-CN" altLang="en-US" dirty="0"/>
              <a:t> </a:t>
            </a:r>
            <a:r>
              <a:rPr lang="en-US" altLang="zh-CN" dirty="0"/>
              <a:t>of</a:t>
            </a:r>
            <a:r>
              <a:rPr lang="zh-CN" altLang="en-US" dirty="0"/>
              <a:t> </a:t>
            </a:r>
            <a:r>
              <a:rPr lang="en-US" altLang="zh-CN" dirty="0"/>
              <a:t>time</a:t>
            </a:r>
            <a:r>
              <a:rPr lang="zh-CN" altLang="en-US" dirty="0"/>
              <a:t> </a:t>
            </a:r>
            <a:r>
              <a:rPr lang="en-US" altLang="zh-CN" dirty="0"/>
              <a:t>the</a:t>
            </a:r>
            <a:r>
              <a:rPr lang="zh-CN" altLang="en-US" dirty="0"/>
              <a:t> </a:t>
            </a:r>
            <a:r>
              <a:rPr lang="en-US" altLang="zh-CN" dirty="0"/>
              <a:t>client</a:t>
            </a:r>
            <a:r>
              <a:rPr lang="zh-CN" altLang="en-US" dirty="0"/>
              <a:t> </a:t>
            </a:r>
            <a:r>
              <a:rPr lang="en-US" altLang="zh-CN" dirty="0"/>
              <a:t>will</a:t>
            </a:r>
            <a:r>
              <a:rPr lang="zh-CN" altLang="en-US" dirty="0"/>
              <a:t> </a:t>
            </a:r>
            <a:r>
              <a:rPr lang="en-US" altLang="zh-CN" dirty="0"/>
              <a:t>request</a:t>
            </a:r>
            <a:r>
              <a:rPr lang="zh-CN" altLang="en-US" dirty="0"/>
              <a:t> </a:t>
            </a:r>
            <a:r>
              <a:rPr lang="en-US" altLang="zh-CN" dirty="0"/>
              <a:t>a</a:t>
            </a:r>
            <a:r>
              <a:rPr lang="zh-CN" altLang="en-US" dirty="0"/>
              <a:t> </a:t>
            </a:r>
            <a:r>
              <a:rPr lang="en-US" altLang="zh-CN" dirty="0"/>
              <a:t>real-time</a:t>
            </a:r>
            <a:r>
              <a:rPr lang="zh-CN" altLang="en-US" dirty="0"/>
              <a:t> </a:t>
            </a:r>
            <a:r>
              <a:rPr lang="en-US" altLang="zh-CN" dirty="0"/>
              <a:t>dashboards,</a:t>
            </a:r>
            <a:r>
              <a:rPr lang="zh-CN" altLang="en-US" dirty="0"/>
              <a:t> </a:t>
            </a:r>
            <a:r>
              <a:rPr lang="en-US" altLang="zh-CN" dirty="0"/>
              <a:t>so</a:t>
            </a:r>
            <a:r>
              <a:rPr lang="zh-CN" altLang="en-US" dirty="0"/>
              <a:t> </a:t>
            </a:r>
            <a:r>
              <a:rPr lang="en-US" altLang="zh-CN" dirty="0"/>
              <a:t>we</a:t>
            </a:r>
            <a:r>
              <a:rPr lang="zh-CN" altLang="en-US" dirty="0"/>
              <a:t> </a:t>
            </a:r>
            <a:r>
              <a:rPr lang="en-US" altLang="zh-CN" dirty="0"/>
              <a:t>may</a:t>
            </a:r>
            <a:r>
              <a:rPr lang="zh-CN" altLang="en-US" dirty="0"/>
              <a:t> </a:t>
            </a:r>
            <a:r>
              <a:rPr lang="en-US" altLang="zh-CN" dirty="0"/>
              <a:t>need</a:t>
            </a:r>
            <a:r>
              <a:rPr lang="zh-CN" altLang="en-US" dirty="0"/>
              <a:t> </a:t>
            </a:r>
            <a:r>
              <a:rPr lang="en-US" altLang="zh-CN" dirty="0"/>
              <a:t>to</a:t>
            </a:r>
            <a:r>
              <a:rPr lang="zh-CN" altLang="en-US" dirty="0"/>
              <a:t> </a:t>
            </a:r>
            <a:r>
              <a:rPr lang="en-US" altLang="zh-CN" dirty="0"/>
              <a:t>build</a:t>
            </a:r>
            <a:r>
              <a:rPr lang="zh-CN" altLang="en-US" dirty="0"/>
              <a:t> </a:t>
            </a:r>
            <a:r>
              <a:rPr lang="en-US" altLang="zh-CN" dirty="0"/>
              <a:t>pipelines</a:t>
            </a:r>
            <a:r>
              <a:rPr lang="zh-CN" altLang="en-US" dirty="0"/>
              <a:t> </a:t>
            </a:r>
            <a:r>
              <a:rPr lang="en-US" altLang="zh-CN" dirty="0"/>
              <a:t>between</a:t>
            </a:r>
            <a:r>
              <a:rPr lang="zh-CN" altLang="en-US" dirty="0"/>
              <a:t> </a:t>
            </a:r>
            <a:r>
              <a:rPr lang="en-US" altLang="zh-CN" dirty="0"/>
              <a:t>the</a:t>
            </a:r>
            <a:r>
              <a:rPr lang="zh-CN" altLang="en-US" dirty="0"/>
              <a:t> </a:t>
            </a:r>
            <a:r>
              <a:rPr lang="en-US" altLang="zh-CN" dirty="0"/>
              <a:t>data source</a:t>
            </a:r>
            <a:r>
              <a:rPr lang="zh-CN" altLang="en-US" dirty="0"/>
              <a:t> </a:t>
            </a:r>
            <a:r>
              <a:rPr lang="en-US" altLang="zh-CN" dirty="0"/>
              <a:t>and</a:t>
            </a:r>
            <a:r>
              <a:rPr lang="zh-CN" altLang="en-US" dirty="0"/>
              <a:t> </a:t>
            </a:r>
            <a:r>
              <a:rPr lang="en-US" altLang="zh-CN" dirty="0"/>
              <a:t>dashboards or utilize some features to make the dashboard updates </a:t>
            </a:r>
            <a:r>
              <a:rPr lang="en-US" altLang="zh-CN" dirty="0" err="1"/>
              <a:t>simutaeousy</a:t>
            </a:r>
            <a:r>
              <a:rPr lang="en-US" altLang="zh-CN" dirty="0"/>
              <a:t>.</a:t>
            </a:r>
            <a:r>
              <a:rPr lang="zh-CN" altLang="en-US" dirty="0"/>
              <a:t> </a:t>
            </a:r>
            <a:endParaRPr lang="en-CA" altLang="zh-CN"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11</a:t>
            </a:fld>
            <a:endParaRPr lang="en-US" altLang="en-US"/>
          </a:p>
        </p:txBody>
      </p:sp>
    </p:spTree>
    <p:extLst>
      <p:ext uri="{BB962C8B-B14F-4D97-AF65-F5344CB8AC3E}">
        <p14:creationId xmlns:p14="http://schemas.microsoft.com/office/powerpoint/2010/main" val="26273518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a:t>
            </a:r>
            <a:r>
              <a:rPr lang="zh-CN" altLang="en-US" dirty="0"/>
              <a:t> </a:t>
            </a:r>
            <a:r>
              <a:rPr lang="en-US" altLang="zh-CN" dirty="0"/>
              <a:t>how</a:t>
            </a:r>
            <a:r>
              <a:rPr lang="zh-CN" altLang="en-US" dirty="0"/>
              <a:t> </a:t>
            </a:r>
            <a:r>
              <a:rPr lang="en-US" altLang="zh-CN" dirty="0"/>
              <a:t>can</a:t>
            </a:r>
            <a:r>
              <a:rPr lang="zh-CN" altLang="en-US" dirty="0"/>
              <a:t> </a:t>
            </a:r>
            <a:r>
              <a:rPr lang="en-US" altLang="zh-CN" dirty="0"/>
              <a:t>the</a:t>
            </a:r>
            <a:r>
              <a:rPr lang="zh-CN" altLang="en-US" dirty="0"/>
              <a:t> </a:t>
            </a:r>
            <a:r>
              <a:rPr lang="en-US" altLang="zh-CN" dirty="0"/>
              <a:t>education</a:t>
            </a:r>
            <a:r>
              <a:rPr lang="zh-CN" altLang="en-US" dirty="0"/>
              <a:t> </a:t>
            </a:r>
            <a:r>
              <a:rPr lang="en-US" altLang="zh-CN" dirty="0"/>
              <a:t>specialist</a:t>
            </a:r>
            <a:r>
              <a:rPr lang="zh-CN" altLang="en-US" dirty="0"/>
              <a:t> </a:t>
            </a:r>
            <a:r>
              <a:rPr lang="en-US" altLang="zh-CN" dirty="0"/>
              <a:t>or</a:t>
            </a:r>
            <a:r>
              <a:rPr lang="zh-CN" altLang="en-US" dirty="0"/>
              <a:t> </a:t>
            </a:r>
            <a:r>
              <a:rPr lang="en-US" altLang="zh-CN" dirty="0"/>
              <a:t>we</a:t>
            </a:r>
            <a:r>
              <a:rPr lang="zh-CN" altLang="en-US" dirty="0"/>
              <a:t> </a:t>
            </a:r>
            <a:r>
              <a:rPr lang="en-US" altLang="zh-CN" dirty="0"/>
              <a:t>analyst</a:t>
            </a:r>
            <a:r>
              <a:rPr lang="zh-CN" altLang="en-US" dirty="0"/>
              <a:t> </a:t>
            </a:r>
            <a:r>
              <a:rPr lang="en-US" altLang="zh-CN" dirty="0"/>
              <a:t>make</a:t>
            </a:r>
            <a:r>
              <a:rPr lang="zh-CN" altLang="en-US" dirty="0"/>
              <a:t> </a:t>
            </a:r>
            <a:r>
              <a:rPr lang="en-US" altLang="zh-CN" dirty="0"/>
              <a:t>use</a:t>
            </a:r>
            <a:r>
              <a:rPr lang="zh-CN" altLang="en-US" dirty="0"/>
              <a:t> </a:t>
            </a:r>
            <a:r>
              <a:rPr lang="en-US" altLang="zh-CN" dirty="0"/>
              <a:t>of</a:t>
            </a:r>
            <a:r>
              <a:rPr lang="zh-CN" altLang="en-US" dirty="0"/>
              <a:t> </a:t>
            </a:r>
            <a:r>
              <a:rPr lang="en-US" altLang="zh-CN" dirty="0"/>
              <a:t>these</a:t>
            </a:r>
            <a:r>
              <a:rPr lang="zh-CN" altLang="en-US" dirty="0"/>
              <a:t> </a:t>
            </a:r>
            <a:r>
              <a:rPr lang="en-US" altLang="zh-CN" dirty="0"/>
              <a:t>numbers</a:t>
            </a:r>
            <a:r>
              <a:rPr lang="zh-CN" altLang="en-US" dirty="0"/>
              <a:t> </a:t>
            </a:r>
            <a:r>
              <a:rPr lang="en-US" altLang="zh-CN" dirty="0"/>
              <a:t>and</a:t>
            </a:r>
            <a:r>
              <a:rPr lang="zh-CN" altLang="en-US" dirty="0"/>
              <a:t> </a:t>
            </a:r>
            <a:r>
              <a:rPr lang="en-US" altLang="zh-CN" dirty="0"/>
              <a:t>dashboards?</a:t>
            </a:r>
          </a:p>
          <a:p>
            <a:r>
              <a:rPr lang="en-US" altLang="zh-CN" dirty="0"/>
              <a:t>For</a:t>
            </a:r>
            <a:r>
              <a:rPr lang="zh-CN" altLang="en-US" dirty="0"/>
              <a:t> </a:t>
            </a:r>
            <a:r>
              <a:rPr lang="en-US" altLang="zh-CN" dirty="0"/>
              <a:t>example:</a:t>
            </a:r>
            <a:r>
              <a:rPr lang="zh-CN" altLang="en-US" dirty="0"/>
              <a:t> </a:t>
            </a:r>
            <a:endParaRPr lang="en-US" altLang="zh-CN" dirty="0"/>
          </a:p>
          <a:p>
            <a:pPr marL="171450" indent="-171450">
              <a:buFontTx/>
              <a:buChar char="-"/>
            </a:pPr>
            <a:r>
              <a:rPr lang="en-US" altLang="zh-CN" dirty="0"/>
              <a:t>We</a:t>
            </a:r>
            <a:r>
              <a:rPr lang="zh-CN" altLang="en-US" dirty="0"/>
              <a:t> </a:t>
            </a:r>
            <a:r>
              <a:rPr lang="en-US" altLang="zh-CN" dirty="0"/>
              <a:t>will be</a:t>
            </a:r>
            <a:r>
              <a:rPr lang="zh-CN" altLang="en-US" dirty="0"/>
              <a:t> </a:t>
            </a:r>
            <a:r>
              <a:rPr lang="en-US" altLang="zh-CN" dirty="0"/>
              <a:t>able</a:t>
            </a:r>
            <a:r>
              <a:rPr lang="zh-CN" altLang="en-US" dirty="0"/>
              <a:t> </a:t>
            </a:r>
            <a:r>
              <a:rPr lang="en-US" altLang="zh-CN" dirty="0"/>
              <a:t>to</a:t>
            </a:r>
            <a:r>
              <a:rPr lang="zh-CN" altLang="en-US" dirty="0"/>
              <a:t> </a:t>
            </a:r>
            <a:r>
              <a:rPr lang="en-US" altLang="zh-CN" dirty="0"/>
              <a:t>quantify</a:t>
            </a:r>
            <a:r>
              <a:rPr lang="zh-CN" altLang="en-US" dirty="0"/>
              <a:t> </a:t>
            </a:r>
            <a:r>
              <a:rPr lang="en-US" altLang="zh-CN" dirty="0"/>
              <a:t>the</a:t>
            </a:r>
            <a:r>
              <a:rPr lang="zh-CN" altLang="en-US" dirty="0"/>
              <a:t> </a:t>
            </a:r>
            <a:r>
              <a:rPr lang="en-US" altLang="zh-CN" dirty="0"/>
              <a:t>discrepancies</a:t>
            </a:r>
            <a:r>
              <a:rPr lang="zh-CN" altLang="en-US" dirty="0"/>
              <a:t> </a:t>
            </a:r>
            <a:r>
              <a:rPr lang="en-US" altLang="zh-CN" dirty="0"/>
              <a:t>between</a:t>
            </a:r>
            <a:r>
              <a:rPr lang="zh-CN" altLang="en-US" dirty="0"/>
              <a:t> </a:t>
            </a:r>
            <a:r>
              <a:rPr lang="en-US" altLang="zh-CN" dirty="0"/>
              <a:t>target</a:t>
            </a:r>
            <a:r>
              <a:rPr lang="zh-CN" altLang="en-US" dirty="0"/>
              <a:t> </a:t>
            </a:r>
            <a:r>
              <a:rPr lang="en-US" altLang="zh-CN" dirty="0"/>
              <a:t>users</a:t>
            </a:r>
            <a:r>
              <a:rPr lang="zh-CN" altLang="en-US" dirty="0"/>
              <a:t> </a:t>
            </a:r>
            <a:r>
              <a:rPr lang="en-US" altLang="zh-CN" dirty="0"/>
              <a:t>and</a:t>
            </a:r>
            <a:r>
              <a:rPr lang="zh-CN" altLang="en-US" dirty="0"/>
              <a:t> </a:t>
            </a:r>
            <a:r>
              <a:rPr lang="en-US" altLang="zh-CN" dirty="0"/>
              <a:t>actual</a:t>
            </a:r>
            <a:r>
              <a:rPr lang="zh-CN" altLang="en-US" dirty="0"/>
              <a:t> </a:t>
            </a:r>
            <a:r>
              <a:rPr lang="en-US" altLang="zh-CN" dirty="0"/>
              <a:t>course</a:t>
            </a:r>
            <a:r>
              <a:rPr lang="zh-CN" altLang="en-US" dirty="0"/>
              <a:t> </a:t>
            </a:r>
            <a:r>
              <a:rPr lang="en-US" altLang="zh-CN" dirty="0"/>
              <a:t>completions.</a:t>
            </a:r>
            <a:r>
              <a:rPr lang="zh-CN" altLang="en-US" dirty="0"/>
              <a:t> </a:t>
            </a:r>
            <a:r>
              <a:rPr lang="en-US" altLang="zh-CN" dirty="0"/>
              <a:t>For</a:t>
            </a:r>
            <a:r>
              <a:rPr lang="zh-CN" altLang="en-US" dirty="0"/>
              <a:t> </a:t>
            </a:r>
            <a:r>
              <a:rPr lang="en-US" altLang="zh-CN" dirty="0"/>
              <a:t>example,</a:t>
            </a:r>
            <a:r>
              <a:rPr lang="zh-CN" altLang="en-US" dirty="0"/>
              <a:t> </a:t>
            </a:r>
            <a:r>
              <a:rPr lang="en-US" altLang="zh-CN" dirty="0"/>
              <a:t>with</a:t>
            </a:r>
            <a:r>
              <a:rPr lang="zh-CN" altLang="en-US" dirty="0"/>
              <a:t> </a:t>
            </a:r>
            <a:r>
              <a:rPr lang="en-US" altLang="zh-CN" dirty="0"/>
              <a:t>knowledge</a:t>
            </a:r>
            <a:r>
              <a:rPr lang="zh-CN" altLang="en-US" dirty="0"/>
              <a:t> </a:t>
            </a:r>
            <a:r>
              <a:rPr lang="en-US" altLang="zh-CN" dirty="0"/>
              <a:t>about</a:t>
            </a:r>
            <a:r>
              <a:rPr lang="zh-CN" altLang="en-US" dirty="0"/>
              <a:t> </a:t>
            </a:r>
            <a:r>
              <a:rPr lang="en-US" altLang="zh-CN" dirty="0"/>
              <a:t>the</a:t>
            </a:r>
            <a:r>
              <a:rPr lang="zh-CN" altLang="en-US" dirty="0"/>
              <a:t> </a:t>
            </a:r>
            <a:r>
              <a:rPr lang="en-US" altLang="zh-CN" dirty="0"/>
              <a:t>mechanics</a:t>
            </a:r>
            <a:r>
              <a:rPr lang="zh-CN" altLang="en-US" dirty="0"/>
              <a:t> </a:t>
            </a:r>
            <a:r>
              <a:rPr lang="en-US" altLang="zh-CN" dirty="0"/>
              <a:t>of</a:t>
            </a:r>
            <a:r>
              <a:rPr lang="zh-CN" altLang="en-US" dirty="0"/>
              <a:t> </a:t>
            </a:r>
            <a:r>
              <a:rPr lang="en-US" altLang="zh-CN" dirty="0"/>
              <a:t>clinical</a:t>
            </a:r>
            <a:r>
              <a:rPr lang="zh-CN" altLang="en-US" dirty="0"/>
              <a:t> </a:t>
            </a:r>
            <a:r>
              <a:rPr lang="en-US" altLang="zh-CN" dirty="0"/>
              <a:t>training</a:t>
            </a:r>
            <a:r>
              <a:rPr lang="zh-CN" altLang="en-US" dirty="0"/>
              <a:t> </a:t>
            </a:r>
            <a:r>
              <a:rPr lang="en-US" altLang="zh-CN" dirty="0"/>
              <a:t>and</a:t>
            </a:r>
            <a:r>
              <a:rPr lang="zh-CN" altLang="en-US" dirty="0"/>
              <a:t> </a:t>
            </a:r>
            <a:r>
              <a:rPr lang="en-US" altLang="zh-CN" dirty="0"/>
              <a:t>user</a:t>
            </a:r>
            <a:r>
              <a:rPr lang="zh-CN" altLang="en-US" dirty="0"/>
              <a:t> </a:t>
            </a:r>
            <a:r>
              <a:rPr lang="en-US" altLang="zh-CN" dirty="0"/>
              <a:t>provisioning,</a:t>
            </a:r>
            <a:r>
              <a:rPr lang="zh-CN" altLang="en-US" dirty="0"/>
              <a:t> </a:t>
            </a:r>
            <a:r>
              <a:rPr lang="en-US" altLang="zh-CN" dirty="0"/>
              <a:t>we</a:t>
            </a:r>
            <a:r>
              <a:rPr lang="zh-CN" altLang="en-US" dirty="0"/>
              <a:t> </a:t>
            </a:r>
            <a:r>
              <a:rPr lang="en-US" altLang="zh-CN" dirty="0"/>
              <a:t>can</a:t>
            </a:r>
            <a:r>
              <a:rPr lang="zh-CN" altLang="en-US" dirty="0"/>
              <a:t> </a:t>
            </a:r>
            <a:r>
              <a:rPr lang="en-US" altLang="zh-CN" dirty="0"/>
              <a:t>explore</a:t>
            </a:r>
            <a:r>
              <a:rPr lang="zh-CN" altLang="en-US" dirty="0"/>
              <a:t> </a:t>
            </a:r>
            <a:r>
              <a:rPr lang="en-US" altLang="zh-CN" dirty="0"/>
              <a:t>which</a:t>
            </a:r>
            <a:r>
              <a:rPr lang="zh-CN" altLang="en-US" dirty="0"/>
              <a:t> </a:t>
            </a:r>
            <a:r>
              <a:rPr lang="en-US" altLang="zh-CN" dirty="0"/>
              <a:t>section</a:t>
            </a:r>
            <a:r>
              <a:rPr lang="zh-CN" altLang="en-US" dirty="0"/>
              <a:t> </a:t>
            </a:r>
            <a:r>
              <a:rPr lang="en-US" altLang="zh-CN" dirty="0"/>
              <a:t>of</a:t>
            </a:r>
            <a:r>
              <a:rPr lang="zh-CN" altLang="en-US" dirty="0"/>
              <a:t> </a:t>
            </a:r>
            <a:r>
              <a:rPr lang="en-US" altLang="zh-CN" dirty="0"/>
              <a:t>the</a:t>
            </a:r>
            <a:r>
              <a:rPr lang="zh-CN" altLang="en-US" dirty="0"/>
              <a:t> </a:t>
            </a:r>
            <a:r>
              <a:rPr lang="en-US" altLang="zh-CN" dirty="0"/>
              <a:t>training</a:t>
            </a:r>
            <a:r>
              <a:rPr lang="zh-CN" altLang="en-US" dirty="0"/>
              <a:t> </a:t>
            </a:r>
            <a:r>
              <a:rPr lang="en-US" altLang="zh-CN" dirty="0"/>
              <a:t>might</a:t>
            </a:r>
            <a:r>
              <a:rPr lang="zh-CN" altLang="en-US" dirty="0"/>
              <a:t> </a:t>
            </a:r>
            <a:r>
              <a:rPr lang="en-US" altLang="zh-CN" dirty="0"/>
              <a:t>be</a:t>
            </a:r>
            <a:r>
              <a:rPr lang="zh-CN" altLang="en-US" dirty="0"/>
              <a:t> </a:t>
            </a:r>
            <a:r>
              <a:rPr lang="en-US" altLang="zh-CN" dirty="0"/>
              <a:t>problematic</a:t>
            </a:r>
            <a:r>
              <a:rPr lang="zh-CN" altLang="en-US" dirty="0"/>
              <a:t> </a:t>
            </a:r>
            <a:r>
              <a:rPr lang="en-US" altLang="zh-CN" dirty="0"/>
              <a:t>then</a:t>
            </a:r>
            <a:r>
              <a:rPr lang="zh-CN" altLang="en-US" dirty="0"/>
              <a:t> </a:t>
            </a:r>
            <a:r>
              <a:rPr lang="en-US" altLang="zh-CN" dirty="0"/>
              <a:t>result</a:t>
            </a:r>
            <a:r>
              <a:rPr lang="zh-CN" altLang="en-US" dirty="0"/>
              <a:t> </a:t>
            </a:r>
            <a:r>
              <a:rPr lang="en-US" altLang="zh-CN" dirty="0"/>
              <a:t>in</a:t>
            </a:r>
            <a:r>
              <a:rPr lang="zh-CN" altLang="en-US" dirty="0"/>
              <a:t> </a:t>
            </a:r>
            <a:r>
              <a:rPr lang="en-US" altLang="zh-CN" dirty="0"/>
              <a:t>the</a:t>
            </a:r>
            <a:r>
              <a:rPr lang="zh-CN" altLang="en-US" dirty="0"/>
              <a:t> </a:t>
            </a:r>
            <a:r>
              <a:rPr lang="en-US" altLang="zh-CN" dirty="0"/>
              <a:t>discrepancies</a:t>
            </a:r>
          </a:p>
          <a:p>
            <a:pPr marL="171450" indent="-171450">
              <a:buFontTx/>
              <a:buChar char="-"/>
            </a:pPr>
            <a:r>
              <a:rPr lang="en-US" altLang="zh-CN" dirty="0"/>
              <a:t>And</a:t>
            </a:r>
            <a:r>
              <a:rPr lang="zh-CN" altLang="en-US" dirty="0"/>
              <a:t> </a:t>
            </a:r>
            <a:r>
              <a:rPr lang="en-US" altLang="zh-CN" dirty="0"/>
              <a:t>by</a:t>
            </a:r>
            <a:r>
              <a:rPr lang="zh-CN" altLang="en-US" dirty="0"/>
              <a:t> </a:t>
            </a:r>
            <a:r>
              <a:rPr lang="en-US" altLang="zh-CN" dirty="0"/>
              <a:t>looking</a:t>
            </a:r>
            <a:r>
              <a:rPr lang="zh-CN" altLang="en-US" dirty="0"/>
              <a:t> </a:t>
            </a:r>
            <a:r>
              <a:rPr lang="en-US" altLang="zh-CN" dirty="0"/>
              <a:t>the</a:t>
            </a:r>
            <a:r>
              <a:rPr lang="zh-CN" altLang="en-US" dirty="0"/>
              <a:t> </a:t>
            </a:r>
            <a:r>
              <a:rPr lang="en-US" altLang="zh-CN" dirty="0"/>
              <a:t>dashboard,</a:t>
            </a:r>
            <a:r>
              <a:rPr lang="zh-CN" altLang="en-US" dirty="0"/>
              <a:t> </a:t>
            </a:r>
            <a:r>
              <a:rPr lang="en-US" altLang="zh-CN" dirty="0"/>
              <a:t>we</a:t>
            </a:r>
            <a:r>
              <a:rPr lang="zh-CN" altLang="en-US" dirty="0"/>
              <a:t> </a:t>
            </a:r>
            <a:r>
              <a:rPr lang="en-US" altLang="zh-CN" dirty="0"/>
              <a:t>can</a:t>
            </a:r>
            <a:r>
              <a:rPr lang="zh-CN" altLang="en-US" dirty="0"/>
              <a:t> </a:t>
            </a:r>
            <a:r>
              <a:rPr lang="en-US" altLang="zh-CN" dirty="0"/>
              <a:t>discover</a:t>
            </a:r>
            <a:r>
              <a:rPr lang="zh-CN" altLang="en-US" dirty="0"/>
              <a:t> </a:t>
            </a:r>
            <a:r>
              <a:rPr lang="en-US" altLang="zh-CN" dirty="0"/>
              <a:t>if</a:t>
            </a:r>
            <a:r>
              <a:rPr lang="zh-CN" altLang="en-US" dirty="0"/>
              <a:t> </a:t>
            </a:r>
            <a:r>
              <a:rPr lang="en-US" altLang="zh-CN" dirty="0"/>
              <a:t>there</a:t>
            </a:r>
            <a:r>
              <a:rPr lang="zh-CN" altLang="en-US" dirty="0"/>
              <a:t> </a:t>
            </a:r>
            <a:r>
              <a:rPr lang="en-US" altLang="zh-CN" dirty="0"/>
              <a:t>exist</a:t>
            </a:r>
            <a:r>
              <a:rPr lang="zh-CN" altLang="en-US" dirty="0"/>
              <a:t> </a:t>
            </a:r>
            <a:r>
              <a:rPr lang="en-US" altLang="zh-CN" dirty="0"/>
              <a:t>any</a:t>
            </a:r>
            <a:r>
              <a:rPr lang="zh-CN" altLang="en-US" dirty="0"/>
              <a:t> </a:t>
            </a:r>
            <a:r>
              <a:rPr lang="en-US" altLang="zh-CN" dirty="0"/>
              <a:t>specific</a:t>
            </a:r>
            <a:r>
              <a:rPr lang="zh-CN" altLang="en-US" dirty="0"/>
              <a:t> </a:t>
            </a:r>
            <a:r>
              <a:rPr lang="en-US" altLang="zh-CN" dirty="0"/>
              <a:t>pattern</a:t>
            </a:r>
            <a:r>
              <a:rPr lang="zh-CN" altLang="en-US" dirty="0"/>
              <a:t> </a:t>
            </a:r>
            <a:r>
              <a:rPr lang="en-US" altLang="zh-CN" dirty="0"/>
              <a:t>in</a:t>
            </a:r>
            <a:r>
              <a:rPr lang="zh-CN" altLang="en-US" dirty="0"/>
              <a:t> </a:t>
            </a:r>
            <a:r>
              <a:rPr lang="en-US" altLang="zh-CN" dirty="0"/>
              <a:t>certain</a:t>
            </a:r>
            <a:r>
              <a:rPr lang="zh-CN" altLang="en-US" dirty="0"/>
              <a:t> </a:t>
            </a:r>
            <a:r>
              <a:rPr lang="en-US" altLang="zh-CN" dirty="0"/>
              <a:t>course,</a:t>
            </a:r>
            <a:r>
              <a:rPr lang="zh-CN" altLang="en-US" dirty="0"/>
              <a:t> </a:t>
            </a:r>
            <a:r>
              <a:rPr lang="en-US" altLang="zh-CN" dirty="0"/>
              <a:t>certain</a:t>
            </a:r>
            <a:r>
              <a:rPr lang="zh-CN" altLang="en-US" dirty="0"/>
              <a:t> </a:t>
            </a:r>
            <a:r>
              <a:rPr lang="en-US" altLang="zh-CN" dirty="0"/>
              <a:t>populations,</a:t>
            </a:r>
            <a:r>
              <a:rPr lang="zh-CN" altLang="en-US" dirty="0"/>
              <a:t> </a:t>
            </a:r>
            <a:r>
              <a:rPr lang="en-US" altLang="zh-CN" dirty="0"/>
              <a:t>or</a:t>
            </a:r>
            <a:r>
              <a:rPr lang="zh-CN" altLang="en-US" dirty="0"/>
              <a:t> </a:t>
            </a:r>
            <a:r>
              <a:rPr lang="en-US" altLang="zh-CN" dirty="0"/>
              <a:t>certain</a:t>
            </a:r>
            <a:r>
              <a:rPr lang="zh-CN" altLang="en-US" dirty="0"/>
              <a:t> </a:t>
            </a:r>
            <a:r>
              <a:rPr lang="en-US" altLang="zh-CN" dirty="0"/>
              <a:t>time</a:t>
            </a:r>
            <a:r>
              <a:rPr lang="zh-CN" altLang="en-US" dirty="0"/>
              <a:t> </a:t>
            </a:r>
            <a:r>
              <a:rPr lang="en-US" altLang="zh-CN" dirty="0"/>
              <a:t>segments.</a:t>
            </a:r>
            <a:r>
              <a:rPr lang="zh-CN" altLang="en-US" dirty="0"/>
              <a:t> </a:t>
            </a:r>
            <a:r>
              <a:rPr lang="en-US" altLang="zh-CN" dirty="0"/>
              <a:t>For</a:t>
            </a:r>
            <a:r>
              <a:rPr lang="zh-CN" altLang="en-US" dirty="0"/>
              <a:t> </a:t>
            </a:r>
            <a:r>
              <a:rPr lang="en-US" altLang="zh-CN" dirty="0"/>
              <a:t>example,</a:t>
            </a:r>
            <a:r>
              <a:rPr lang="zh-CN" altLang="en-US" dirty="0"/>
              <a:t> </a:t>
            </a:r>
            <a:r>
              <a:rPr lang="en-US" altLang="zh-CN" dirty="0"/>
              <a:t>it</a:t>
            </a:r>
            <a:r>
              <a:rPr lang="zh-CN" altLang="en-US" dirty="0"/>
              <a:t> </a:t>
            </a:r>
            <a:r>
              <a:rPr lang="en-US" altLang="zh-CN" dirty="0"/>
              <a:t>there</a:t>
            </a:r>
            <a:r>
              <a:rPr lang="zh-CN" altLang="en-US" dirty="0"/>
              <a:t> </a:t>
            </a:r>
            <a:r>
              <a:rPr lang="en-US" altLang="zh-CN" dirty="0"/>
              <a:t>is</a:t>
            </a:r>
            <a:r>
              <a:rPr lang="zh-CN" altLang="en-US" dirty="0"/>
              <a:t> </a:t>
            </a:r>
            <a:r>
              <a:rPr lang="en-US" altLang="zh-CN" dirty="0"/>
              <a:t>a</a:t>
            </a:r>
            <a:r>
              <a:rPr lang="zh-CN" altLang="en-US" dirty="0"/>
              <a:t> </a:t>
            </a:r>
            <a:r>
              <a:rPr lang="en-US" altLang="zh-CN" dirty="0"/>
              <a:t>lot</a:t>
            </a:r>
            <a:r>
              <a:rPr lang="zh-CN" altLang="en-US" dirty="0"/>
              <a:t> </a:t>
            </a:r>
            <a:r>
              <a:rPr lang="en-US" altLang="zh-CN" dirty="0"/>
              <a:t>of</a:t>
            </a:r>
            <a:r>
              <a:rPr lang="zh-CN" altLang="en-US" dirty="0"/>
              <a:t> </a:t>
            </a:r>
            <a:r>
              <a:rPr lang="en-US" altLang="zh-CN" dirty="0"/>
              <a:t>ticket</a:t>
            </a:r>
            <a:r>
              <a:rPr lang="zh-CN" altLang="en-US" dirty="0"/>
              <a:t> </a:t>
            </a:r>
            <a:r>
              <a:rPr lang="en-US" altLang="zh-CN" dirty="0"/>
              <a:t>around</a:t>
            </a:r>
            <a:r>
              <a:rPr lang="zh-CN" altLang="en-US" dirty="0"/>
              <a:t> </a:t>
            </a:r>
            <a:r>
              <a:rPr lang="en-US" altLang="zh-CN" dirty="0"/>
              <a:t>a</a:t>
            </a:r>
            <a:r>
              <a:rPr lang="zh-CN" altLang="en-US" dirty="0"/>
              <a:t> </a:t>
            </a:r>
            <a:r>
              <a:rPr lang="en-US" altLang="zh-CN" dirty="0"/>
              <a:t>certain</a:t>
            </a:r>
            <a:r>
              <a:rPr lang="zh-CN" altLang="en-US" dirty="0"/>
              <a:t> </a:t>
            </a:r>
            <a:r>
              <a:rPr lang="en-US" altLang="zh-CN" dirty="0"/>
              <a:t>module,</a:t>
            </a:r>
            <a:r>
              <a:rPr lang="zh-CN" altLang="en-US" dirty="0"/>
              <a:t> </a:t>
            </a:r>
            <a:r>
              <a:rPr lang="en-US" altLang="zh-CN" dirty="0"/>
              <a:t>we</a:t>
            </a:r>
            <a:r>
              <a:rPr lang="zh-CN" altLang="en-US" dirty="0"/>
              <a:t> </a:t>
            </a:r>
            <a:r>
              <a:rPr lang="en-US" altLang="zh-CN" dirty="0"/>
              <a:t>can</a:t>
            </a:r>
            <a:r>
              <a:rPr lang="zh-CN" altLang="en-US" dirty="0"/>
              <a:t> </a:t>
            </a:r>
            <a:r>
              <a:rPr lang="en-US" altLang="zh-CN" dirty="0"/>
              <a:t>think</a:t>
            </a:r>
            <a:r>
              <a:rPr lang="zh-CN" altLang="en-US" dirty="0"/>
              <a:t> </a:t>
            </a:r>
            <a:r>
              <a:rPr lang="en-US" altLang="zh-CN" dirty="0"/>
              <a:t>if</a:t>
            </a:r>
            <a:r>
              <a:rPr lang="zh-CN" altLang="en-US" dirty="0"/>
              <a:t> </a:t>
            </a:r>
            <a:r>
              <a:rPr lang="en-US" altLang="zh-CN" dirty="0"/>
              <a:t>this</a:t>
            </a:r>
            <a:r>
              <a:rPr lang="zh-CN" altLang="en-US" dirty="0"/>
              <a:t> </a:t>
            </a:r>
            <a:r>
              <a:rPr lang="en-US" altLang="zh-CN" dirty="0"/>
              <a:t>can</a:t>
            </a:r>
            <a:r>
              <a:rPr lang="zh-CN" altLang="en-US" dirty="0"/>
              <a:t> </a:t>
            </a:r>
            <a:r>
              <a:rPr lang="en-US" altLang="zh-CN" dirty="0"/>
              <a:t>address</a:t>
            </a:r>
            <a:r>
              <a:rPr lang="zh-CN" altLang="en-US" dirty="0"/>
              <a:t> </a:t>
            </a:r>
            <a:r>
              <a:rPr lang="en-US" altLang="zh-CN" dirty="0"/>
              <a:t>though</a:t>
            </a:r>
            <a:r>
              <a:rPr lang="zh-CN" altLang="en-US" dirty="0"/>
              <a:t> </a:t>
            </a:r>
            <a:r>
              <a:rPr lang="en-US" altLang="zh-CN" dirty="0"/>
              <a:t>additional</a:t>
            </a:r>
            <a:r>
              <a:rPr lang="zh-CN" altLang="en-US" dirty="0"/>
              <a:t> </a:t>
            </a:r>
            <a:r>
              <a:rPr lang="en-US" altLang="zh-CN" dirty="0"/>
              <a:t>training</a:t>
            </a:r>
            <a:r>
              <a:rPr lang="zh-CN" altLang="en-US" dirty="0"/>
              <a:t> </a:t>
            </a:r>
            <a:r>
              <a:rPr lang="en-US" altLang="zh-CN" dirty="0"/>
              <a:t>or</a:t>
            </a:r>
            <a:r>
              <a:rPr lang="zh-CN" altLang="en-US" dirty="0"/>
              <a:t> </a:t>
            </a:r>
            <a:r>
              <a:rPr lang="en-US" altLang="zh-CN" dirty="0"/>
              <a:t>more</a:t>
            </a:r>
            <a:r>
              <a:rPr lang="zh-CN" altLang="en-US" dirty="0"/>
              <a:t> </a:t>
            </a:r>
            <a:r>
              <a:rPr lang="en-US" altLang="zh-CN" dirty="0"/>
              <a:t>focus</a:t>
            </a:r>
            <a:r>
              <a:rPr lang="zh-CN" altLang="en-US" dirty="0"/>
              <a:t> </a:t>
            </a:r>
            <a:r>
              <a:rPr lang="en-US" altLang="zh-CN" dirty="0"/>
              <a:t>on</a:t>
            </a:r>
            <a:r>
              <a:rPr lang="zh-CN" altLang="en-US" dirty="0"/>
              <a:t> </a:t>
            </a:r>
            <a:r>
              <a:rPr lang="en-US" altLang="zh-CN" dirty="0"/>
              <a:t>a</a:t>
            </a:r>
            <a:r>
              <a:rPr lang="zh-CN" altLang="en-US" dirty="0"/>
              <a:t> </a:t>
            </a:r>
            <a:r>
              <a:rPr lang="en-US" altLang="zh-CN" dirty="0"/>
              <a:t>specific</a:t>
            </a:r>
            <a:r>
              <a:rPr lang="zh-CN" altLang="en-US" dirty="0"/>
              <a:t> </a:t>
            </a:r>
            <a:r>
              <a:rPr lang="en-US" altLang="zh-CN" dirty="0"/>
              <a:t>topic</a:t>
            </a:r>
            <a:r>
              <a:rPr lang="zh-CN" altLang="en-US" dirty="0"/>
              <a:t> </a:t>
            </a:r>
            <a:r>
              <a:rPr lang="en-US" altLang="zh-CN" dirty="0"/>
              <a:t>during</a:t>
            </a:r>
            <a:r>
              <a:rPr lang="zh-CN" altLang="en-US" dirty="0"/>
              <a:t> </a:t>
            </a:r>
            <a:r>
              <a:rPr lang="en-US" altLang="zh-CN" dirty="0"/>
              <a:t>the</a:t>
            </a:r>
            <a:r>
              <a:rPr lang="zh-CN" altLang="en-US" dirty="0"/>
              <a:t> </a:t>
            </a:r>
            <a:r>
              <a:rPr lang="en-US" altLang="zh-CN" dirty="0"/>
              <a:t>training</a:t>
            </a:r>
          </a:p>
          <a:p>
            <a:pPr marL="171450" indent="-171450">
              <a:buFontTx/>
              <a:buChar char="-"/>
            </a:pPr>
            <a:r>
              <a:rPr lang="en-US" altLang="zh-CN" dirty="0"/>
              <a:t>Lastly,</a:t>
            </a:r>
            <a:r>
              <a:rPr lang="zh-CN" altLang="en-US" dirty="0"/>
              <a:t> </a:t>
            </a:r>
            <a:r>
              <a:rPr lang="en-US" altLang="zh-CN" dirty="0"/>
              <a:t>through</a:t>
            </a:r>
            <a:r>
              <a:rPr lang="zh-CN" altLang="en-US" dirty="0"/>
              <a:t> </a:t>
            </a:r>
            <a:r>
              <a:rPr lang="en-US" altLang="zh-CN" dirty="0"/>
              <a:t>survey</a:t>
            </a:r>
            <a:r>
              <a:rPr lang="zh-CN" altLang="en-US" dirty="0"/>
              <a:t> </a:t>
            </a:r>
            <a:r>
              <a:rPr lang="en-US" altLang="zh-CN" dirty="0"/>
              <a:t>response,</a:t>
            </a:r>
            <a:r>
              <a:rPr lang="zh-CN" altLang="en-US" dirty="0"/>
              <a:t> </a:t>
            </a:r>
            <a:r>
              <a:rPr lang="en-US" altLang="zh-CN" dirty="0"/>
              <a:t>we</a:t>
            </a:r>
            <a:r>
              <a:rPr lang="zh-CN" altLang="en-US" dirty="0"/>
              <a:t> </a:t>
            </a:r>
            <a:r>
              <a:rPr lang="en-US" altLang="zh-CN" dirty="0"/>
              <a:t>can</a:t>
            </a:r>
            <a:r>
              <a:rPr lang="zh-CN" altLang="en-US" dirty="0"/>
              <a:t> </a:t>
            </a:r>
            <a:r>
              <a:rPr lang="en-US" altLang="zh-CN" dirty="0"/>
              <a:t>also</a:t>
            </a:r>
            <a:r>
              <a:rPr lang="zh-CN" altLang="en-US" dirty="0"/>
              <a:t> </a:t>
            </a:r>
            <a:r>
              <a:rPr lang="en-US" altLang="zh-CN" dirty="0"/>
              <a:t>get</a:t>
            </a:r>
            <a:r>
              <a:rPr lang="zh-CN" altLang="en-US" dirty="0"/>
              <a:t> </a:t>
            </a:r>
            <a:r>
              <a:rPr lang="en-US" altLang="zh-CN" dirty="0"/>
              <a:t>to</a:t>
            </a:r>
            <a:r>
              <a:rPr lang="zh-CN" altLang="en-US" dirty="0"/>
              <a:t> </a:t>
            </a:r>
            <a:r>
              <a:rPr lang="en-US" altLang="zh-CN" dirty="0"/>
              <a:t>know</a:t>
            </a:r>
            <a:r>
              <a:rPr lang="zh-CN" altLang="en-US" dirty="0"/>
              <a:t> </a:t>
            </a:r>
            <a:r>
              <a:rPr lang="en-US" altLang="zh-CN" dirty="0"/>
              <a:t>which</a:t>
            </a:r>
            <a:r>
              <a:rPr lang="zh-CN" altLang="en-US" dirty="0"/>
              <a:t> </a:t>
            </a:r>
            <a:r>
              <a:rPr lang="en-US" altLang="zh-CN" dirty="0"/>
              <a:t>part</a:t>
            </a:r>
            <a:r>
              <a:rPr lang="zh-CN" altLang="en-US" dirty="0"/>
              <a:t> </a:t>
            </a:r>
            <a:r>
              <a:rPr lang="en-US" altLang="zh-CN" dirty="0"/>
              <a:t>of</a:t>
            </a:r>
            <a:r>
              <a:rPr lang="zh-CN" altLang="en-US" dirty="0"/>
              <a:t> </a:t>
            </a:r>
            <a:r>
              <a:rPr lang="en-US" altLang="zh-CN" dirty="0"/>
              <a:t>the</a:t>
            </a:r>
            <a:r>
              <a:rPr lang="zh-CN" altLang="en-US" dirty="0"/>
              <a:t> </a:t>
            </a:r>
            <a:r>
              <a:rPr lang="en-US" altLang="zh-CN" dirty="0"/>
              <a:t>training</a:t>
            </a:r>
            <a:r>
              <a:rPr lang="zh-CN" altLang="en-US" dirty="0"/>
              <a:t> </a:t>
            </a:r>
            <a:r>
              <a:rPr lang="en-US" altLang="zh-CN" dirty="0"/>
              <a:t>is</a:t>
            </a:r>
            <a:r>
              <a:rPr lang="zh-CN" altLang="en-US" dirty="0"/>
              <a:t> </a:t>
            </a:r>
            <a:r>
              <a:rPr lang="en-US" altLang="zh-CN" dirty="0"/>
              <a:t>not</a:t>
            </a:r>
            <a:r>
              <a:rPr lang="zh-CN" altLang="en-US" dirty="0"/>
              <a:t> </a:t>
            </a:r>
            <a:r>
              <a:rPr lang="en-US" altLang="zh-CN" dirty="0"/>
              <a:t>well-designed.</a:t>
            </a:r>
            <a:r>
              <a:rPr lang="zh-CN" altLang="en-US" dirty="0"/>
              <a:t> </a:t>
            </a:r>
            <a:r>
              <a:rPr lang="en-US" altLang="zh-CN" dirty="0"/>
              <a:t>For</a:t>
            </a:r>
            <a:r>
              <a:rPr lang="zh-CN" altLang="en-US" dirty="0"/>
              <a:t> </a:t>
            </a:r>
            <a:r>
              <a:rPr lang="en-US" altLang="zh-CN" dirty="0"/>
              <a:t>instance,</a:t>
            </a:r>
            <a:r>
              <a:rPr lang="zh-CN" altLang="en-US" dirty="0"/>
              <a:t> </a:t>
            </a:r>
            <a:r>
              <a:rPr lang="en-US" altLang="zh-CN" dirty="0"/>
              <a:t>some</a:t>
            </a:r>
            <a:r>
              <a:rPr lang="zh-CN" altLang="en-US" dirty="0"/>
              <a:t> </a:t>
            </a:r>
            <a:r>
              <a:rPr lang="en-US" altLang="zh-CN" dirty="0"/>
              <a:t>users</a:t>
            </a:r>
            <a:r>
              <a:rPr lang="zh-CN" altLang="en-US" dirty="0"/>
              <a:t> </a:t>
            </a:r>
            <a:r>
              <a:rPr lang="en-US" altLang="zh-CN" dirty="0"/>
              <a:t>ask</a:t>
            </a:r>
            <a:r>
              <a:rPr lang="zh-CN" altLang="en-US" dirty="0"/>
              <a:t> </a:t>
            </a:r>
            <a:r>
              <a:rPr lang="en-US" altLang="zh-CN" dirty="0"/>
              <a:t>for</a:t>
            </a:r>
            <a:r>
              <a:rPr lang="zh-CN" altLang="en-US" dirty="0"/>
              <a:t> </a:t>
            </a:r>
            <a:r>
              <a:rPr lang="en-US" altLang="zh-CN" dirty="0"/>
              <a:t>more</a:t>
            </a:r>
            <a:r>
              <a:rPr lang="zh-CN" altLang="en-US" dirty="0"/>
              <a:t> </a:t>
            </a:r>
            <a:r>
              <a:rPr lang="en-US" altLang="zh-CN" dirty="0" err="1"/>
              <a:t>clarifictaion</a:t>
            </a:r>
            <a:r>
              <a:rPr lang="zh-CN" altLang="en-US" dirty="0"/>
              <a:t> </a:t>
            </a:r>
            <a:r>
              <a:rPr lang="en-US" altLang="zh-CN" dirty="0"/>
              <a:t>for</a:t>
            </a:r>
            <a:r>
              <a:rPr lang="zh-CN" altLang="en-US" dirty="0"/>
              <a:t> </a:t>
            </a:r>
            <a:r>
              <a:rPr lang="en-US" altLang="zh-CN" dirty="0"/>
              <a:t>the</a:t>
            </a:r>
            <a:r>
              <a:rPr lang="zh-CN" altLang="en-US" dirty="0"/>
              <a:t> </a:t>
            </a:r>
            <a:r>
              <a:rPr lang="en-US" altLang="zh-CN" dirty="0"/>
              <a:t>questions,</a:t>
            </a:r>
            <a:r>
              <a:rPr lang="zh-CN" altLang="en-US" dirty="0"/>
              <a:t> </a:t>
            </a:r>
            <a:r>
              <a:rPr lang="en-US" altLang="zh-CN" dirty="0"/>
              <a:t>or</a:t>
            </a:r>
            <a:r>
              <a:rPr lang="zh-CN" altLang="en-US" dirty="0"/>
              <a:t> </a:t>
            </a:r>
            <a:r>
              <a:rPr lang="en-US" altLang="zh-CN" dirty="0"/>
              <a:t>more</a:t>
            </a:r>
            <a:r>
              <a:rPr lang="zh-CN" altLang="en-US" dirty="0"/>
              <a:t> </a:t>
            </a:r>
            <a:r>
              <a:rPr lang="en-US" altLang="zh-CN" dirty="0"/>
              <a:t>pre-training</a:t>
            </a:r>
            <a:r>
              <a:rPr lang="zh-CN" altLang="en-US" dirty="0"/>
              <a:t> </a:t>
            </a:r>
            <a:r>
              <a:rPr lang="en-US" altLang="zh-CN" dirty="0"/>
              <a:t>guidance</a:t>
            </a:r>
            <a:r>
              <a:rPr lang="zh-CN" altLang="en-US" dirty="0"/>
              <a:t> </a:t>
            </a:r>
            <a:r>
              <a:rPr lang="en-US" altLang="zh-CN" dirty="0"/>
              <a:t>before</a:t>
            </a:r>
            <a:r>
              <a:rPr lang="zh-CN" altLang="en-US" dirty="0"/>
              <a:t> </a:t>
            </a:r>
            <a:r>
              <a:rPr lang="en-US" altLang="zh-CN" dirty="0"/>
              <a:t>they</a:t>
            </a:r>
            <a:r>
              <a:rPr lang="zh-CN" altLang="en-US" dirty="0"/>
              <a:t> </a:t>
            </a:r>
            <a:r>
              <a:rPr lang="en-US" altLang="zh-CN" dirty="0"/>
              <a:t>start.</a:t>
            </a:r>
            <a:r>
              <a:rPr lang="zh-CN" altLang="en-US" dirty="0"/>
              <a:t> </a:t>
            </a:r>
            <a:r>
              <a:rPr lang="en-US" altLang="zh-CN" dirty="0"/>
              <a:t>The</a:t>
            </a:r>
            <a:r>
              <a:rPr lang="zh-CN" altLang="en-US" dirty="0"/>
              <a:t> </a:t>
            </a:r>
            <a:r>
              <a:rPr lang="en-US" altLang="zh-CN" dirty="0"/>
              <a:t>more</a:t>
            </a:r>
            <a:r>
              <a:rPr lang="zh-CN" altLang="en-US" dirty="0"/>
              <a:t> </a:t>
            </a:r>
            <a:r>
              <a:rPr lang="en-US" altLang="zh-CN" dirty="0"/>
              <a:t>well-designed</a:t>
            </a:r>
            <a:r>
              <a:rPr lang="zh-CN" altLang="en-US" dirty="0"/>
              <a:t> </a:t>
            </a:r>
            <a:r>
              <a:rPr lang="en-US" altLang="zh-CN" dirty="0"/>
              <a:t>the</a:t>
            </a:r>
            <a:r>
              <a:rPr lang="zh-CN" altLang="en-US" dirty="0"/>
              <a:t> </a:t>
            </a:r>
            <a:r>
              <a:rPr lang="en-US" altLang="zh-CN" dirty="0"/>
              <a:t>materials</a:t>
            </a:r>
            <a:r>
              <a:rPr lang="zh-CN" altLang="en-US" dirty="0"/>
              <a:t> </a:t>
            </a:r>
            <a:r>
              <a:rPr lang="en-US" altLang="zh-CN" dirty="0"/>
              <a:t>are,</a:t>
            </a:r>
            <a:r>
              <a:rPr lang="zh-CN" altLang="en-US" dirty="0"/>
              <a:t> </a:t>
            </a:r>
            <a:r>
              <a:rPr lang="en-US" altLang="zh-CN" dirty="0"/>
              <a:t>the</a:t>
            </a:r>
            <a:r>
              <a:rPr lang="zh-CN" altLang="en-US" dirty="0"/>
              <a:t> </a:t>
            </a:r>
            <a:r>
              <a:rPr lang="en-US" altLang="zh-CN" dirty="0"/>
              <a:t>higher</a:t>
            </a:r>
            <a:r>
              <a:rPr lang="zh-CN" altLang="en-US" dirty="0"/>
              <a:t> </a:t>
            </a:r>
            <a:r>
              <a:rPr lang="en-US" altLang="zh-CN" dirty="0"/>
              <a:t>course</a:t>
            </a:r>
            <a:r>
              <a:rPr lang="zh-CN" altLang="en-US" dirty="0"/>
              <a:t> </a:t>
            </a:r>
            <a:r>
              <a:rPr lang="en-US" altLang="zh-CN" dirty="0"/>
              <a:t>complication</a:t>
            </a:r>
            <a:r>
              <a:rPr lang="zh-CN" altLang="en-US" dirty="0"/>
              <a:t> </a:t>
            </a:r>
            <a:r>
              <a:rPr lang="en-US" altLang="zh-CN" dirty="0"/>
              <a:t>rate</a:t>
            </a:r>
            <a:r>
              <a:rPr lang="zh-CN" altLang="en-US" dirty="0"/>
              <a:t> </a:t>
            </a:r>
            <a:r>
              <a:rPr lang="en-US" altLang="zh-CN" dirty="0"/>
              <a:t>will</a:t>
            </a:r>
            <a:r>
              <a:rPr lang="zh-CN" altLang="en-US" dirty="0"/>
              <a:t> </a:t>
            </a:r>
            <a:r>
              <a:rPr lang="en-US" altLang="zh-CN" dirty="0"/>
              <a:t>be</a:t>
            </a:r>
            <a:r>
              <a:rPr lang="zh-CN" altLang="en-US" dirty="0"/>
              <a:t> </a:t>
            </a:r>
            <a:endParaRPr lang="en-US" altLang="zh-CN" dirty="0"/>
          </a:p>
          <a:p>
            <a:pPr marL="171450" indent="-171450">
              <a:buFontTx/>
              <a:buChar char="-"/>
            </a:pPr>
            <a:r>
              <a:rPr lang="zh-CN" altLang="en-US" dirty="0"/>
              <a:t> </a:t>
            </a:r>
            <a:r>
              <a:rPr lang="en-US" altLang="zh-CN" dirty="0"/>
              <a:t>IN</a:t>
            </a:r>
            <a:r>
              <a:rPr lang="zh-CN" altLang="en-US" dirty="0"/>
              <a:t> </a:t>
            </a:r>
            <a:r>
              <a:rPr lang="en-US" altLang="zh-CN" dirty="0"/>
              <a:t>summary,</a:t>
            </a:r>
            <a:r>
              <a:rPr lang="zh-CN" altLang="en-US" dirty="0"/>
              <a:t> </a:t>
            </a:r>
            <a:r>
              <a:rPr lang="en-US" altLang="zh-CN" dirty="0"/>
              <a:t>we</a:t>
            </a:r>
            <a:r>
              <a:rPr lang="zh-CN" altLang="en-US" dirty="0"/>
              <a:t> </a:t>
            </a:r>
            <a:r>
              <a:rPr lang="en-US" altLang="zh-CN" dirty="0"/>
              <a:t>can</a:t>
            </a:r>
            <a:r>
              <a:rPr lang="zh-CN" altLang="en-US" dirty="0"/>
              <a:t> </a:t>
            </a:r>
            <a:r>
              <a:rPr lang="en-US" altLang="zh-CN" dirty="0"/>
              <a:t>optimize</a:t>
            </a:r>
            <a:r>
              <a:rPr lang="zh-CN" altLang="en-US" dirty="0"/>
              <a:t> </a:t>
            </a:r>
            <a:r>
              <a:rPr lang="en-US" altLang="zh-CN" dirty="0"/>
              <a:t>the</a:t>
            </a:r>
            <a:r>
              <a:rPr lang="zh-CN" altLang="en-US" dirty="0"/>
              <a:t> </a:t>
            </a:r>
            <a:r>
              <a:rPr lang="en-US" altLang="zh-CN" dirty="0"/>
              <a:t>process</a:t>
            </a:r>
            <a:r>
              <a:rPr lang="zh-CN" altLang="en-US" dirty="0"/>
              <a:t> </a:t>
            </a:r>
            <a:r>
              <a:rPr lang="en-US" altLang="zh-CN" dirty="0"/>
              <a:t>of</a:t>
            </a:r>
            <a:r>
              <a:rPr lang="zh-CN" altLang="en-US" dirty="0"/>
              <a:t> </a:t>
            </a:r>
            <a:r>
              <a:rPr lang="en-US" altLang="zh-CN" dirty="0"/>
              <a:t>clinical</a:t>
            </a:r>
            <a:r>
              <a:rPr lang="zh-CN" altLang="en-US" dirty="0"/>
              <a:t> </a:t>
            </a:r>
            <a:r>
              <a:rPr lang="en-US" altLang="zh-CN" dirty="0"/>
              <a:t>training</a:t>
            </a:r>
            <a:r>
              <a:rPr lang="zh-CN" altLang="en-US" dirty="0"/>
              <a:t> </a:t>
            </a:r>
            <a:r>
              <a:rPr lang="en-US" altLang="zh-CN" dirty="0"/>
              <a:t>and</a:t>
            </a:r>
            <a:r>
              <a:rPr lang="zh-CN" altLang="en-US" dirty="0"/>
              <a:t> </a:t>
            </a:r>
            <a:r>
              <a:rPr lang="en-US" altLang="zh-CN" dirty="0"/>
              <a:t>user</a:t>
            </a:r>
            <a:r>
              <a:rPr lang="zh-CN" altLang="en-US" dirty="0"/>
              <a:t> </a:t>
            </a:r>
            <a:r>
              <a:rPr lang="en-US" altLang="zh-CN" dirty="0"/>
              <a:t>access</a:t>
            </a:r>
            <a:r>
              <a:rPr lang="zh-CN" altLang="en-US" dirty="0"/>
              <a:t> </a:t>
            </a:r>
            <a:r>
              <a:rPr lang="en-US" altLang="zh-CN" dirty="0"/>
              <a:t>provisioning</a:t>
            </a:r>
            <a:r>
              <a:rPr lang="zh-CN" altLang="en-US" dirty="0"/>
              <a:t> </a:t>
            </a:r>
            <a:r>
              <a:rPr lang="en-US" altLang="zh-CN" dirty="0"/>
              <a:t>by</a:t>
            </a:r>
            <a:r>
              <a:rPr lang="zh-CN" altLang="en-US" dirty="0"/>
              <a:t> </a:t>
            </a:r>
            <a:r>
              <a:rPr lang="en-US" altLang="zh-CN" dirty="0"/>
              <a:t>taking</a:t>
            </a:r>
            <a:r>
              <a:rPr lang="zh-CN" altLang="en-US" dirty="0"/>
              <a:t> </a:t>
            </a:r>
            <a:r>
              <a:rPr lang="en-US" altLang="zh-CN" dirty="0"/>
              <a:t>actions</a:t>
            </a:r>
            <a:r>
              <a:rPr lang="zh-CN" altLang="en-US" dirty="0"/>
              <a:t> </a:t>
            </a:r>
            <a:r>
              <a:rPr lang="en-US" altLang="zh-CN" dirty="0"/>
              <a:t>based</a:t>
            </a:r>
            <a:r>
              <a:rPr lang="zh-CN" altLang="en-US" dirty="0"/>
              <a:t> </a:t>
            </a:r>
            <a:r>
              <a:rPr lang="en-US" altLang="zh-CN" dirty="0"/>
              <a:t>on</a:t>
            </a:r>
            <a:r>
              <a:rPr lang="zh-CN" altLang="en-US" dirty="0"/>
              <a:t> </a:t>
            </a:r>
            <a:r>
              <a:rPr lang="en-US" altLang="zh-CN" dirty="0"/>
              <a:t>the</a:t>
            </a:r>
            <a:r>
              <a:rPr lang="zh-CN" altLang="en-US" dirty="0"/>
              <a:t> </a:t>
            </a:r>
            <a:r>
              <a:rPr lang="en-US" altLang="zh-CN" dirty="0"/>
              <a:t>these</a:t>
            </a:r>
            <a:r>
              <a:rPr lang="zh-CN" altLang="en-US" dirty="0"/>
              <a:t> </a:t>
            </a:r>
            <a:r>
              <a:rPr lang="en-US" altLang="zh-CN" dirty="0"/>
              <a:t>analysis</a:t>
            </a:r>
            <a:r>
              <a:rPr lang="zh-CN" altLang="en-US" dirty="0"/>
              <a:t> </a:t>
            </a:r>
            <a:r>
              <a:rPr lang="en-US" altLang="zh-CN" dirty="0"/>
              <a:t>insights.</a:t>
            </a:r>
            <a:r>
              <a:rPr lang="zh-CN" altLang="en-US" dirty="0"/>
              <a:t> </a:t>
            </a:r>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12</a:t>
            </a:fld>
            <a:endParaRPr lang="en-US" altLang="en-US"/>
          </a:p>
        </p:txBody>
      </p:sp>
    </p:spTree>
    <p:extLst>
      <p:ext uri="{BB962C8B-B14F-4D97-AF65-F5344CB8AC3E}">
        <p14:creationId xmlns:p14="http://schemas.microsoft.com/office/powerpoint/2010/main" val="14263088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marR="0" lvl="0" indent="0" algn="l" defTabSz="457200" rtl="0" eaLnBrk="0" fontAlgn="base" latinLnBrk="0" hangingPunct="0">
              <a:lnSpc>
                <a:spcPct val="100000"/>
              </a:lnSpc>
              <a:spcBef>
                <a:spcPct val="30000"/>
              </a:spcBef>
              <a:spcAft>
                <a:spcPct val="0"/>
              </a:spcAft>
              <a:buClrTx/>
              <a:buSzTx/>
              <a:buFontTx/>
              <a:buNone/>
              <a:tabLst/>
              <a:defRPr/>
            </a:pPr>
            <a:r>
              <a:rPr lang="en-CA"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wrap</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up</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topic,</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err="1">
                <a:solidFill>
                  <a:schemeClr val="tx1"/>
                </a:solidFill>
                <a:effectLst/>
                <a:latin typeface="+mn-lt"/>
                <a:ea typeface="MS PGothic" panose="020B0600070205080204" pitchFamily="34" charset="-128"/>
                <a:cs typeface="ＭＳ Ｐゴシック"/>
              </a:rPr>
              <a:t>wanna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say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a:t>
            </a:r>
            <a:r>
              <a:rPr lang="en-CA" sz="1200" b="0" i="0" kern="1200" dirty="0">
                <a:solidFill>
                  <a:schemeClr val="tx1"/>
                </a:solidFill>
                <a:effectLst/>
                <a:latin typeface="+mn-lt"/>
                <a:ea typeface="MS PGothic" panose="020B0600070205080204" pitchFamily="34" charset="-128"/>
                <a:cs typeface="ＭＳ Ｐゴシック"/>
              </a:rPr>
              <a:t>he role of a health data analyst varies a lot based on their position and industry of choice. Regardless of industry, a health data analyst will need to be able to work with, develop and evaluate health information technology (health IT) and other health information systems (HIS).</a:t>
            </a:r>
            <a:r>
              <a:rPr lang="en-US" dirty="0"/>
              <a:t> </a:t>
            </a:r>
            <a:r>
              <a:rPr lang="zh-CN" altLang="en-US" dirty="0"/>
              <a:t> </a:t>
            </a:r>
            <a:r>
              <a:rPr lang="en-US" dirty="0"/>
              <a:t>Combining</a:t>
            </a:r>
            <a:r>
              <a:rPr lang="zh-CN" altLang="en-US" dirty="0"/>
              <a:t> </a:t>
            </a:r>
            <a:r>
              <a:rPr lang="en-US" altLang="zh-CN" dirty="0"/>
              <a:t>my</a:t>
            </a:r>
            <a:r>
              <a:rPr lang="zh-CN" altLang="en-US" dirty="0"/>
              <a:t> </a:t>
            </a:r>
            <a:r>
              <a:rPr lang="en-US" altLang="zh-CN" dirty="0"/>
              <a:t>own</a:t>
            </a:r>
            <a:r>
              <a:rPr lang="zh-CN" altLang="en-US" dirty="0"/>
              <a:t> </a:t>
            </a:r>
            <a:r>
              <a:rPr lang="en-US" altLang="zh-CN" dirty="0"/>
              <a:t>experience</a:t>
            </a:r>
            <a:r>
              <a:rPr lang="zh-CN" altLang="en-US" dirty="0"/>
              <a:t> </a:t>
            </a:r>
            <a:r>
              <a:rPr lang="en-US" altLang="zh-CN" dirty="0"/>
              <a:t>working</a:t>
            </a:r>
            <a:r>
              <a:rPr lang="zh-CN" altLang="en-US" dirty="0"/>
              <a:t> </a:t>
            </a:r>
            <a:r>
              <a:rPr lang="en-US" altLang="zh-CN" dirty="0"/>
              <a:t>with</a:t>
            </a:r>
            <a:r>
              <a:rPr lang="zh-CN" altLang="en-US" dirty="0"/>
              <a:t> </a:t>
            </a:r>
            <a:r>
              <a:rPr lang="en-US" altLang="zh-CN" dirty="0"/>
              <a:t>health</a:t>
            </a:r>
            <a:r>
              <a:rPr lang="zh-CN" altLang="en-US" dirty="0"/>
              <a:t> </a:t>
            </a:r>
            <a:r>
              <a:rPr lang="en-US" altLang="zh-CN" dirty="0"/>
              <a:t>data</a:t>
            </a:r>
            <a:r>
              <a:rPr lang="zh-CN" altLang="en-US" dirty="0"/>
              <a:t> </a:t>
            </a:r>
            <a:r>
              <a:rPr lang="en-US" altLang="zh-CN" dirty="0"/>
              <a:t>and</a:t>
            </a:r>
            <a:r>
              <a:rPr lang="zh-CN" altLang="en-US" dirty="0"/>
              <a:t> </a:t>
            </a:r>
            <a:r>
              <a:rPr lang="en-US" altLang="zh-CN" dirty="0"/>
              <a:t>my</a:t>
            </a:r>
            <a:r>
              <a:rPr lang="zh-CN" altLang="en-US" dirty="0"/>
              <a:t> </a:t>
            </a:r>
            <a:r>
              <a:rPr lang="en-US" altLang="zh-CN" dirty="0"/>
              <a:t>observation</a:t>
            </a:r>
            <a:r>
              <a:rPr lang="zh-CN" altLang="en-US" dirty="0"/>
              <a:t> </a:t>
            </a:r>
            <a:r>
              <a:rPr lang="en-US" altLang="zh-CN" dirty="0"/>
              <a:t>on</a:t>
            </a:r>
            <a:r>
              <a:rPr lang="zh-CN" altLang="en-US" dirty="0"/>
              <a:t> </a:t>
            </a:r>
            <a:r>
              <a:rPr lang="en-US" altLang="zh-CN" dirty="0"/>
              <a:t>my</a:t>
            </a:r>
            <a:r>
              <a:rPr lang="zh-CN" altLang="en-US" dirty="0"/>
              <a:t> </a:t>
            </a:r>
            <a:r>
              <a:rPr lang="en-US" altLang="zh-CN" dirty="0"/>
              <a:t>co-workers,</a:t>
            </a:r>
            <a:r>
              <a:rPr lang="zh-CN" altLang="en-US" dirty="0"/>
              <a:t> </a:t>
            </a:r>
            <a:r>
              <a:rPr lang="en-US" altLang="zh-CN" dirty="0"/>
              <a:t>a</a:t>
            </a:r>
            <a:r>
              <a:rPr lang="zh-CN" altLang="en-US" dirty="0"/>
              <a:t> </a:t>
            </a:r>
            <a:r>
              <a:rPr lang="en-US" altLang="zh-CN" dirty="0"/>
              <a:t>data</a:t>
            </a:r>
            <a:r>
              <a:rPr lang="zh-CN" altLang="en-US" dirty="0"/>
              <a:t> </a:t>
            </a:r>
            <a:r>
              <a:rPr lang="en-US" altLang="zh-CN" dirty="0"/>
              <a:t>analyst</a:t>
            </a:r>
            <a:r>
              <a:rPr lang="zh-CN" altLang="en-US" dirty="0"/>
              <a:t> </a:t>
            </a:r>
            <a:r>
              <a:rPr lang="en-US" altLang="zh-CN" dirty="0"/>
              <a:t>in</a:t>
            </a:r>
            <a:r>
              <a:rPr lang="zh-CN" altLang="en-US" dirty="0"/>
              <a:t> </a:t>
            </a:r>
            <a:r>
              <a:rPr lang="en-US" altLang="zh-CN" dirty="0"/>
              <a:t>healthcare</a:t>
            </a:r>
            <a:r>
              <a:rPr lang="zh-CN" altLang="en-US" dirty="0"/>
              <a:t> </a:t>
            </a:r>
            <a:r>
              <a:rPr lang="en-US" altLang="zh-CN" dirty="0"/>
              <a:t>is</a:t>
            </a:r>
            <a:r>
              <a:rPr lang="zh-CN" altLang="en-US" dirty="0"/>
              <a:t> </a:t>
            </a:r>
            <a:r>
              <a:rPr lang="en-US" altLang="zh-CN" dirty="0"/>
              <a:t>expected</a:t>
            </a:r>
            <a:r>
              <a:rPr lang="zh-CN" altLang="en-US" dirty="0"/>
              <a:t> </a:t>
            </a:r>
            <a:r>
              <a:rPr lang="en-US" altLang="zh-CN" dirty="0"/>
              <a:t>to</a:t>
            </a:r>
            <a:r>
              <a:rPr lang="zh-CN" altLang="en-US" dirty="0"/>
              <a:t> </a:t>
            </a:r>
            <a:r>
              <a:rPr lang="en-US" altLang="zh-CN" dirty="0"/>
              <a:t>have</a:t>
            </a:r>
            <a:r>
              <a:rPr lang="zh-CN" altLang="en-US" dirty="0"/>
              <a:t> </a:t>
            </a:r>
            <a:r>
              <a:rPr lang="en-US" altLang="zh-CN" dirty="0"/>
              <a:t>a</a:t>
            </a:r>
            <a:r>
              <a:rPr lang="zh-CN" altLang="en-US" dirty="0"/>
              <a:t> </a:t>
            </a:r>
            <a:r>
              <a:rPr lang="en-US" altLang="zh-CN" dirty="0"/>
              <a:t>good</a:t>
            </a:r>
            <a:r>
              <a:rPr lang="zh-CN" altLang="en-US" dirty="0"/>
              <a:t> </a:t>
            </a:r>
            <a:r>
              <a:rPr lang="en-US" altLang="zh-CN" dirty="0"/>
              <a:t>balance</a:t>
            </a:r>
            <a:r>
              <a:rPr lang="zh-CN" altLang="en-US" dirty="0"/>
              <a:t> </a:t>
            </a:r>
            <a:r>
              <a:rPr lang="en-US" altLang="zh-CN" dirty="0"/>
              <a:t>between</a:t>
            </a:r>
            <a:r>
              <a:rPr lang="zh-CN" altLang="en-US" dirty="0"/>
              <a:t> </a:t>
            </a:r>
            <a:r>
              <a:rPr lang="en-US" altLang="zh-CN" dirty="0"/>
              <a:t>technical</a:t>
            </a:r>
            <a:r>
              <a:rPr lang="zh-CN" altLang="en-US" dirty="0"/>
              <a:t> </a:t>
            </a:r>
            <a:r>
              <a:rPr lang="en-US" altLang="zh-CN" dirty="0"/>
              <a:t>skills</a:t>
            </a:r>
            <a:r>
              <a:rPr lang="zh-CN" altLang="en-US" dirty="0"/>
              <a:t> </a:t>
            </a:r>
            <a:r>
              <a:rPr lang="en-US" altLang="zh-CN" dirty="0"/>
              <a:t>and</a:t>
            </a:r>
            <a:r>
              <a:rPr lang="zh-CN" altLang="en-US" dirty="0"/>
              <a:t> </a:t>
            </a:r>
            <a:r>
              <a:rPr lang="en-US" altLang="zh-CN" dirty="0"/>
              <a:t>soft</a:t>
            </a:r>
            <a:r>
              <a:rPr lang="zh-CN" altLang="en-US" dirty="0"/>
              <a:t> </a:t>
            </a:r>
            <a:r>
              <a:rPr lang="en-US" altLang="zh-CN" dirty="0"/>
              <a:t>skills</a:t>
            </a:r>
            <a:endParaRPr lang="en-CA" altLang="zh-CN" dirty="0"/>
          </a:p>
          <a:p>
            <a:endParaRPr lang="en-CA" sz="1200" b="0" i="0" kern="1200" dirty="0">
              <a:solidFill>
                <a:schemeClr val="tx1"/>
              </a:solidFill>
              <a:effectLst/>
              <a:latin typeface="+mn-lt"/>
              <a:ea typeface="MS PGothic" panose="020B0600070205080204" pitchFamily="34" charset="-128"/>
              <a:cs typeface="ＭＳ Ｐゴシック"/>
            </a:endParaRPr>
          </a:p>
          <a:p>
            <a:endParaRPr lang="en-US" sz="1200" b="0" i="0" kern="1200" dirty="0">
              <a:solidFill>
                <a:schemeClr val="tx1"/>
              </a:solidFill>
              <a:effectLst/>
              <a:latin typeface="+mn-lt"/>
              <a:ea typeface="MS PGothic" panose="020B0600070205080204" pitchFamily="34" charset="-128"/>
              <a:cs typeface="ＭＳ Ｐゴシック"/>
            </a:endParaRPr>
          </a:p>
          <a:p>
            <a:endParaRPr lang="en-US"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Tech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skill</a:t>
            </a:r>
            <a:r>
              <a:rPr lang="zh-CN" altLang="en-US" sz="1200" b="0" i="0" kern="1200" dirty="0">
                <a:solidFill>
                  <a:schemeClr val="tx1"/>
                </a:solidFill>
                <a:effectLst/>
                <a:latin typeface="+mn-lt"/>
                <a:ea typeface="MS PGothic" panose="020B0600070205080204" pitchFamily="34" charset="-128"/>
                <a:cs typeface="ＭＳ Ｐゴシック"/>
              </a:rPr>
              <a:t> </a:t>
            </a:r>
            <a:endParaRPr lang="en-US" altLang="zh-CN"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CA" sz="1200" b="0" i="0" kern="1200" dirty="0">
                <a:solidFill>
                  <a:schemeClr val="tx1"/>
                </a:solidFill>
                <a:effectLst/>
                <a:latin typeface="+mn-lt"/>
                <a:ea typeface="MS PGothic" panose="020B0600070205080204" pitchFamily="34" charset="-128"/>
                <a:cs typeface="ＭＳ Ｐゴシック"/>
              </a:rPr>
              <a:t>As you can see,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data analysts </a:t>
            </a:r>
            <a:r>
              <a:rPr lang="en-US" altLang="zh-CN" sz="1200" b="0" i="0" kern="1200" dirty="0">
                <a:solidFill>
                  <a:schemeClr val="tx1"/>
                </a:solidFill>
                <a:effectLst/>
                <a:latin typeface="+mn-lt"/>
                <a:ea typeface="MS PGothic" panose="020B0600070205080204" pitchFamily="34" charset="-128"/>
                <a:cs typeface="ＭＳ Ｐゴシック"/>
              </a:rPr>
              <a:t>is</a:t>
            </a:r>
            <a:r>
              <a:rPr lang="en-CA" sz="1200" b="0" i="0" kern="1200" dirty="0">
                <a:solidFill>
                  <a:schemeClr val="tx1"/>
                </a:solidFill>
                <a:effectLst/>
                <a:latin typeface="+mn-lt"/>
                <a:ea typeface="MS PGothic" panose="020B0600070205080204" pitchFamily="34" charset="-128"/>
                <a:cs typeface="ＭＳ Ｐゴシック"/>
              </a:rPr>
              <a:t> expected to be comfortable with a wide range of programming languages and tech tools. </a:t>
            </a:r>
            <a:endParaRPr lang="en-CA" altLang="zh-CN" sz="1200" b="0" i="0" kern="1200" dirty="0">
              <a:solidFill>
                <a:schemeClr val="tx1"/>
              </a:solidFill>
              <a:effectLst/>
              <a:latin typeface="+mn-lt"/>
              <a:ea typeface="MS PGothic" panose="020B0600070205080204" pitchFamily="34" charset="-128"/>
              <a:cs typeface="ＭＳ Ｐゴシック"/>
            </a:endParaRPr>
          </a:p>
          <a:p>
            <a:pPr marL="628650" lvl="1"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Database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programming: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SQL. We used it a lot to do data extraction </a:t>
            </a:r>
            <a:endParaRPr lang="en-CA" altLang="zh-CN" sz="1200" b="0" i="0" kern="1200" dirty="0">
              <a:solidFill>
                <a:schemeClr val="tx1"/>
              </a:solidFill>
              <a:effectLst/>
              <a:latin typeface="+mn-lt"/>
              <a:ea typeface="MS PGothic" panose="020B0600070205080204" pitchFamily="34" charset="-128"/>
              <a:cs typeface="ＭＳ Ｐゴシック"/>
            </a:endParaRPr>
          </a:p>
          <a:p>
            <a:pPr marL="628650" lvl="1"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manipulation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programing,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like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coding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with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err="1">
                <a:solidFill>
                  <a:schemeClr val="tx1"/>
                </a:solidFill>
                <a:effectLst/>
                <a:latin typeface="+mn-lt"/>
                <a:ea typeface="MS PGothic" panose="020B0600070205080204" pitchFamily="34" charset="-128"/>
                <a:cs typeface="ＭＳ Ｐゴシック"/>
              </a:rPr>
              <a:t>tidyverse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however,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team</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was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only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allow</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python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script,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because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no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one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other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 the team can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maintain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script.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Therefor,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familiarity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with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pandas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err="1">
                <a:solidFill>
                  <a:schemeClr val="tx1"/>
                </a:solidFill>
                <a:effectLst/>
                <a:latin typeface="+mn-lt"/>
                <a:ea typeface="MS PGothic" panose="020B0600070205080204" pitchFamily="34" charset="-128"/>
                <a:cs typeface="ＭＳ Ｐゴシック"/>
              </a:rPr>
              <a:t>numpy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will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favored.</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altLang="zh-CN" sz="1200" b="0" i="0" kern="1200" dirty="0">
              <a:solidFill>
                <a:schemeClr val="tx1"/>
              </a:solidFill>
              <a:effectLst/>
              <a:latin typeface="+mn-lt"/>
              <a:ea typeface="MS PGothic" panose="020B0600070205080204" pitchFamily="34" charset="-128"/>
              <a:cs typeface="ＭＳ Ｐゴシック"/>
            </a:endParaRPr>
          </a:p>
          <a:p>
            <a:pPr marL="628650" lvl="1"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Reporting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software: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need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power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BI</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tableau</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build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dashboards</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altLang="zh-CN" sz="1200" b="0" i="0" kern="1200" dirty="0">
              <a:solidFill>
                <a:schemeClr val="tx1"/>
              </a:solidFill>
              <a:effectLst/>
              <a:latin typeface="+mn-lt"/>
              <a:ea typeface="MS PGothic" panose="020B0600070205080204" pitchFamily="34" charset="-128"/>
              <a:cs typeface="ＭＳ Ｐゴシック"/>
            </a:endParaRPr>
          </a:p>
          <a:p>
            <a:pPr marL="628650" lvl="1"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Scripting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language,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err="1">
                <a:solidFill>
                  <a:schemeClr val="tx1"/>
                </a:solidFill>
                <a:effectLst/>
                <a:latin typeface="+mn-lt"/>
                <a:ea typeface="MS PGothic" panose="020B0600070205080204" pitchFamily="34" charset="-128"/>
                <a:cs typeface="ＭＳ Ｐゴシック"/>
              </a:rPr>
              <a:t>autohotkey</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sz="1200" b="0" i="0" kern="1200" dirty="0">
              <a:solidFill>
                <a:schemeClr val="tx1"/>
              </a:solidFill>
              <a:effectLst/>
              <a:latin typeface="+mn-lt"/>
              <a:ea typeface="MS PGothic" panose="020B0600070205080204" pitchFamily="34" charset="-128"/>
              <a:cs typeface="ＭＳ Ｐゴシック"/>
            </a:endParaRPr>
          </a:p>
          <a:p>
            <a:br>
              <a:rPr lang="en-CA" dirty="0"/>
            </a:br>
            <a:endParaRPr lang="en-US" dirty="0"/>
          </a:p>
          <a:p>
            <a:r>
              <a:rPr lang="en-US" altLang="zh-CN" dirty="0"/>
              <a:t>-</a:t>
            </a:r>
            <a:r>
              <a:rPr lang="zh-CN" altLang="en-US" dirty="0"/>
              <a:t> </a:t>
            </a:r>
            <a:r>
              <a:rPr lang="en-US" altLang="zh-CN" dirty="0"/>
              <a:t>Soft</a:t>
            </a:r>
            <a:r>
              <a:rPr lang="zh-CN" altLang="en-US" dirty="0"/>
              <a:t> </a:t>
            </a:r>
            <a:r>
              <a:rPr lang="en-US" altLang="zh-CN" dirty="0"/>
              <a:t>skills: </a:t>
            </a:r>
          </a:p>
          <a:p>
            <a:pPr marL="171450" indent="-171450">
              <a:buFontTx/>
              <a:buChar char="-"/>
            </a:pPr>
            <a:r>
              <a:rPr lang="en-US" altLang="zh-CN" dirty="0"/>
              <a:t>Communication</a:t>
            </a:r>
            <a:r>
              <a:rPr lang="zh-CN" altLang="en-US" dirty="0"/>
              <a:t> </a:t>
            </a:r>
            <a:r>
              <a:rPr lang="en-US" altLang="zh-CN" dirty="0"/>
              <a:t>will</a:t>
            </a:r>
            <a:r>
              <a:rPr lang="zh-CN" altLang="en-US" dirty="0"/>
              <a:t> </a:t>
            </a:r>
            <a:r>
              <a:rPr lang="en-US" altLang="zh-CN" dirty="0"/>
              <a:t>be</a:t>
            </a:r>
            <a:r>
              <a:rPr lang="zh-CN" altLang="en-US" dirty="0"/>
              <a:t> </a:t>
            </a:r>
            <a:r>
              <a:rPr lang="en-US" altLang="zh-CN" dirty="0"/>
              <a:t>the</a:t>
            </a:r>
            <a:r>
              <a:rPr lang="zh-CN" altLang="en-US" dirty="0"/>
              <a:t> </a:t>
            </a:r>
            <a:r>
              <a:rPr lang="en-US" altLang="zh-CN" dirty="0"/>
              <a:t>at</a:t>
            </a:r>
            <a:r>
              <a:rPr lang="zh-CN" altLang="en-US" dirty="0"/>
              <a:t> </a:t>
            </a:r>
            <a:r>
              <a:rPr lang="en-US" altLang="zh-CN" dirty="0"/>
              <a:t>the</a:t>
            </a:r>
            <a:r>
              <a:rPr lang="zh-CN" altLang="en-US" dirty="0"/>
              <a:t> </a:t>
            </a:r>
            <a:r>
              <a:rPr lang="en-US" altLang="zh-CN" dirty="0"/>
              <a:t>fist</a:t>
            </a:r>
            <a:r>
              <a:rPr lang="zh-CN" altLang="en-US" dirty="0"/>
              <a:t> </a:t>
            </a:r>
            <a:r>
              <a:rPr lang="en-US" altLang="zh-CN" dirty="0"/>
              <a:t>place.</a:t>
            </a:r>
            <a:r>
              <a:rPr lang="zh-CN" altLang="en-US" dirty="0"/>
              <a:t> </a:t>
            </a:r>
            <a:r>
              <a:rPr lang="en-US" altLang="zh-CN" dirty="0"/>
              <a:t>Because</a:t>
            </a:r>
            <a:r>
              <a:rPr lang="zh-CN" altLang="en-US" dirty="0"/>
              <a:t> </a:t>
            </a:r>
            <a:r>
              <a:rPr lang="en-US" altLang="zh-CN" dirty="0"/>
              <a:t>we</a:t>
            </a:r>
            <a:r>
              <a:rPr lang="zh-CN" altLang="en-US" dirty="0"/>
              <a:t> </a:t>
            </a:r>
            <a:r>
              <a:rPr lang="en-US" altLang="zh-CN" dirty="0"/>
              <a:t>have</a:t>
            </a:r>
            <a:r>
              <a:rPr lang="zh-CN" altLang="en-US" dirty="0"/>
              <a:t> </a:t>
            </a:r>
            <a:r>
              <a:rPr lang="en-US" altLang="zh-CN" dirty="0"/>
              <a:t>to</a:t>
            </a:r>
            <a:r>
              <a:rPr lang="zh-CN" altLang="en-US" dirty="0"/>
              <a:t> </a:t>
            </a:r>
            <a:r>
              <a:rPr lang="en-US" altLang="zh-CN" dirty="0"/>
              <a:t>do</a:t>
            </a:r>
            <a:r>
              <a:rPr lang="zh-CN" altLang="en-US" dirty="0"/>
              <a:t> </a:t>
            </a:r>
            <a:r>
              <a:rPr lang="en-US" altLang="zh-CN" dirty="0"/>
              <a:t>many requirement</a:t>
            </a:r>
            <a:r>
              <a:rPr lang="zh-CN" altLang="en-US" dirty="0"/>
              <a:t> </a:t>
            </a:r>
            <a:r>
              <a:rPr lang="en-US" altLang="zh-CN" dirty="0"/>
              <a:t>gathering</a:t>
            </a:r>
            <a:r>
              <a:rPr lang="zh-CN" altLang="en-US" dirty="0"/>
              <a:t> </a:t>
            </a:r>
            <a:r>
              <a:rPr lang="en-US" altLang="zh-CN" dirty="0"/>
              <a:t>and</a:t>
            </a:r>
            <a:r>
              <a:rPr lang="zh-CN" altLang="en-US" dirty="0"/>
              <a:t> </a:t>
            </a:r>
            <a:r>
              <a:rPr lang="en-US" altLang="zh-CN" dirty="0"/>
              <a:t>result</a:t>
            </a:r>
            <a:r>
              <a:rPr lang="zh-CN" altLang="en-US" dirty="0"/>
              <a:t> </a:t>
            </a:r>
            <a:r>
              <a:rPr lang="en-US" altLang="zh-CN" dirty="0"/>
              <a:t>demonstration</a:t>
            </a:r>
            <a:r>
              <a:rPr lang="zh-CN" altLang="en-US" dirty="0"/>
              <a:t> </a:t>
            </a:r>
            <a:r>
              <a:rPr lang="en-US" altLang="zh-CN" dirty="0"/>
              <a:t>with</a:t>
            </a:r>
            <a:r>
              <a:rPr lang="zh-CN" altLang="en-US" dirty="0"/>
              <a:t> </a:t>
            </a:r>
            <a:r>
              <a:rPr lang="en-US" altLang="zh-CN" dirty="0" err="1"/>
              <a:t>clinents</a:t>
            </a:r>
            <a:r>
              <a:rPr lang="en-US" altLang="zh-CN" dirty="0"/>
              <a:t>,</a:t>
            </a:r>
            <a:r>
              <a:rPr lang="zh-CN" altLang="en-US" dirty="0"/>
              <a:t> </a:t>
            </a:r>
            <a:r>
              <a:rPr lang="en-US" altLang="zh-CN" dirty="0"/>
              <a:t>and</a:t>
            </a:r>
            <a:r>
              <a:rPr lang="zh-CN" altLang="en-US" dirty="0"/>
              <a:t> </a:t>
            </a:r>
            <a:r>
              <a:rPr lang="en-US" altLang="zh-CN" dirty="0"/>
              <a:t>most</a:t>
            </a:r>
            <a:r>
              <a:rPr lang="zh-CN" altLang="en-US" dirty="0"/>
              <a:t> </a:t>
            </a:r>
            <a:r>
              <a:rPr lang="en-US" altLang="zh-CN" dirty="0"/>
              <a:t>of</a:t>
            </a:r>
            <a:r>
              <a:rPr lang="zh-CN" altLang="en-US" dirty="0"/>
              <a:t> </a:t>
            </a:r>
            <a:r>
              <a:rPr lang="en-US" altLang="zh-CN" dirty="0"/>
              <a:t>them</a:t>
            </a:r>
            <a:r>
              <a:rPr lang="zh-CN" altLang="en-US" dirty="0"/>
              <a:t> </a:t>
            </a:r>
            <a:r>
              <a:rPr lang="en-US" altLang="zh-CN" dirty="0"/>
              <a:t>are</a:t>
            </a:r>
            <a:r>
              <a:rPr lang="zh-CN" altLang="en-US" dirty="0"/>
              <a:t> </a:t>
            </a:r>
            <a:r>
              <a:rPr lang="en-US" altLang="zh-CN" dirty="0"/>
              <a:t>not</a:t>
            </a:r>
            <a:r>
              <a:rPr lang="zh-CN" altLang="en-US" dirty="0"/>
              <a:t> </a:t>
            </a:r>
            <a:r>
              <a:rPr lang="en-US" altLang="zh-CN" dirty="0"/>
              <a:t>tech-savvy</a:t>
            </a:r>
            <a:endParaRPr lang="en-US" dirty="0"/>
          </a:p>
          <a:p>
            <a:pPr marL="171450" indent="-171450">
              <a:buFontTx/>
              <a:buChar char="-"/>
            </a:pPr>
            <a:r>
              <a:rPr lang="en-US" altLang="zh-CN" dirty="0"/>
              <a:t>For</a:t>
            </a:r>
            <a:r>
              <a:rPr lang="zh-CN" altLang="en-US" dirty="0"/>
              <a:t> </a:t>
            </a:r>
            <a:r>
              <a:rPr lang="en-US" altLang="zh-CN" dirty="0"/>
              <a:t>the</a:t>
            </a:r>
            <a:r>
              <a:rPr lang="zh-CN" altLang="en-US" dirty="0"/>
              <a:t> </a:t>
            </a:r>
            <a:r>
              <a:rPr lang="en-US" altLang="zh-CN" dirty="0"/>
              <a:t>capability</a:t>
            </a:r>
            <a:r>
              <a:rPr lang="zh-CN" altLang="en-US" dirty="0"/>
              <a:t> </a:t>
            </a:r>
            <a:r>
              <a:rPr lang="en-US" altLang="zh-CN" dirty="0"/>
              <a:t>of</a:t>
            </a:r>
            <a:r>
              <a:rPr lang="zh-CN" altLang="en-US" dirty="0"/>
              <a:t> </a:t>
            </a:r>
            <a:r>
              <a:rPr lang="en-US" altLang="zh-CN" dirty="0"/>
              <a:t>research,</a:t>
            </a:r>
            <a:r>
              <a:rPr lang="zh-CN" altLang="en-US" dirty="0"/>
              <a:t> </a:t>
            </a:r>
            <a:r>
              <a:rPr lang="en-CA" sz="1200" b="0" i="0" kern="1200" dirty="0">
                <a:solidFill>
                  <a:schemeClr val="tx1"/>
                </a:solidFill>
                <a:effectLst/>
                <a:latin typeface="+mn-lt"/>
                <a:ea typeface="MS PGothic" panose="020B0600070205080204" pitchFamily="34" charset="-128"/>
                <a:cs typeface="ＭＳ Ｐゴシック"/>
              </a:rPr>
              <a:t>Data analysts use research to stay on top of emerging </a:t>
            </a:r>
            <a:r>
              <a:rPr lang="en-CA" sz="1200" b="0" i="0" kern="1200" dirty="0" err="1">
                <a:solidFill>
                  <a:schemeClr val="tx1"/>
                </a:solidFill>
                <a:effectLst/>
                <a:latin typeface="+mn-lt"/>
                <a:ea typeface="MS PGothic" panose="020B0600070205080204" pitchFamily="34" charset="-128"/>
                <a:cs typeface="ＭＳ Ｐゴシック"/>
              </a:rPr>
              <a:t>ananlytical</a:t>
            </a:r>
            <a:r>
              <a:rPr lang="en-CA" sz="1200" b="0" i="0" kern="1200" dirty="0">
                <a:solidFill>
                  <a:schemeClr val="tx1"/>
                </a:solidFill>
                <a:effectLst/>
                <a:latin typeface="+mn-lt"/>
                <a:ea typeface="MS PGothic" panose="020B0600070205080204" pitchFamily="34" charset="-128"/>
                <a:cs typeface="ＭＳ Ｐゴシック"/>
              </a:rPr>
              <a:t> methods and industry needs so they can interpret the most meaningful insights from their data. </a:t>
            </a:r>
          </a:p>
          <a:p>
            <a:pPr marL="171450" indent="-171450">
              <a:buFontTx/>
              <a:buChar char="-"/>
            </a:pPr>
            <a:r>
              <a:rPr lang="en-US" altLang="zh-CN" sz="1200" b="0" i="0" kern="1200" dirty="0">
                <a:solidFill>
                  <a:schemeClr val="tx1"/>
                </a:solidFill>
                <a:effectLst/>
                <a:latin typeface="+mn-lt"/>
                <a:ea typeface="MS PGothic" panose="020B0600070205080204" pitchFamily="34" charset="-128"/>
              </a:rPr>
              <a:t>And</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attention</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to</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details,</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cs typeface="ＭＳ Ｐゴシック"/>
              </a:rPr>
              <a:t>we</a:t>
            </a:r>
            <a:r>
              <a:rPr lang="en-CA" sz="1200" b="0" i="0" kern="1200" dirty="0">
                <a:solidFill>
                  <a:schemeClr val="tx1"/>
                </a:solidFill>
                <a:effectLst/>
                <a:latin typeface="+mn-lt"/>
                <a:ea typeface="MS PGothic" panose="020B0600070205080204" pitchFamily="34" charset="-128"/>
                <a:cs typeface="ＭＳ Ｐゴシック"/>
              </a:rPr>
              <a:t> must be able to notice the small clues that point toward a larger message that’s hiding in a group of data</a:t>
            </a:r>
            <a:endParaRPr lang="en-US" dirty="0"/>
          </a:p>
          <a:p>
            <a:r>
              <a:rPr lang="en-US" altLang="zh-CN" dirty="0"/>
              <a:t>-</a:t>
            </a:r>
            <a:r>
              <a:rPr lang="zh-CN" altLang="en-US" dirty="0"/>
              <a:t>  </a:t>
            </a:r>
            <a:r>
              <a:rPr lang="en-US" altLang="zh-CN" dirty="0"/>
              <a:t>The</a:t>
            </a:r>
            <a:r>
              <a:rPr lang="zh-CN" altLang="en-US" dirty="0"/>
              <a:t> </a:t>
            </a:r>
            <a:r>
              <a:rPr lang="en-US" altLang="zh-CN" dirty="0"/>
              <a:t>last</a:t>
            </a:r>
            <a:r>
              <a:rPr lang="zh-CN" altLang="en-US" dirty="0"/>
              <a:t> </a:t>
            </a:r>
            <a:r>
              <a:rPr lang="en-US" altLang="zh-CN" dirty="0"/>
              <a:t>soft skill</a:t>
            </a:r>
            <a:r>
              <a:rPr lang="zh-CN" altLang="en-US" dirty="0"/>
              <a:t> </a:t>
            </a:r>
            <a:r>
              <a:rPr lang="en-US" altLang="zh-CN" dirty="0"/>
              <a:t>is team work,</a:t>
            </a:r>
            <a:r>
              <a:rPr lang="zh-CN" altLang="en-US" dirty="0"/>
              <a:t> </a:t>
            </a:r>
            <a:r>
              <a:rPr lang="en-US" altLang="zh-CN" sz="1200" b="0" i="0" kern="1200" dirty="0">
                <a:solidFill>
                  <a:schemeClr val="tx1"/>
                </a:solidFill>
                <a:effectLst/>
                <a:latin typeface="+mn-lt"/>
                <a:ea typeface="MS PGothic" panose="020B0600070205080204" pitchFamily="34" charset="-128"/>
                <a:cs typeface="ＭＳ Ｐゴシック"/>
              </a:rPr>
              <a:t>we</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collaborate with people in a variety of positions to get the job done. </a:t>
            </a:r>
            <a:endParaRPr lang="en-US" sz="1200" b="0" i="0" kern="1200" dirty="0">
              <a:solidFill>
                <a:schemeClr val="tx1"/>
              </a:solidFill>
              <a:effectLst/>
              <a:latin typeface="+mn-lt"/>
              <a:ea typeface="MS PGothic" panose="020B0600070205080204" pitchFamily="34" charset="-128"/>
              <a:cs typeface="ＭＳ Ｐゴシック"/>
            </a:endParaRPr>
          </a:p>
          <a:p>
            <a:r>
              <a:rPr lang="en-US" altLang="zh-CN" sz="1200" b="0" i="0" kern="1200" dirty="0">
                <a:solidFill>
                  <a:schemeClr val="tx1"/>
                </a:solidFill>
                <a:effectLst/>
                <a:latin typeface="+mn-lt"/>
                <a:ea typeface="MS PGothic" panose="020B0600070205080204" pitchFamily="34" charset="-128"/>
                <a:cs typeface="ＭＳ Ｐゴシック"/>
              </a:rPr>
              <a:t>	-</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They work with data scientists to determine what types of questions can be answered through </a:t>
            </a:r>
            <a:r>
              <a:rPr lang="en-US" altLang="zh-CN" sz="1200" b="0" i="0" kern="1200" dirty="0">
                <a:solidFill>
                  <a:schemeClr val="tx1"/>
                </a:solidFill>
                <a:effectLst/>
                <a:latin typeface="+mn-lt"/>
                <a:ea typeface="MS PGothic" panose="020B0600070205080204" pitchFamily="34" charset="-128"/>
                <a:cs typeface="ＭＳ Ｐゴシック"/>
              </a:rPr>
              <a:t>predictive</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data analysis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using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machine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learning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err="1">
                <a:solidFill>
                  <a:schemeClr val="tx1"/>
                </a:solidFill>
                <a:effectLst/>
                <a:latin typeface="+mn-lt"/>
                <a:ea typeface="MS PGothic" panose="020B0600070205080204" pitchFamily="34" charset="-128"/>
                <a:cs typeface="ＭＳ Ｐゴシック"/>
              </a:rPr>
              <a:t>techinique</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sz="1200" b="0" i="0" kern="1200" dirty="0">
              <a:solidFill>
                <a:schemeClr val="tx1"/>
              </a:solidFill>
              <a:effectLst/>
              <a:latin typeface="+mn-lt"/>
              <a:ea typeface="MS PGothic" panose="020B0600070205080204" pitchFamily="34" charset="-128"/>
              <a:cs typeface="ＭＳ Ｐゴシック"/>
            </a:endParaRPr>
          </a:p>
          <a:p>
            <a:r>
              <a:rPr lang="en-CA"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Work</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with</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clinical</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specialist</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to</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define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the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questions, confirm</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the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project</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scope,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and</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tune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the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solutions</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to</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be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more</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health</a:t>
            </a:r>
            <a:r>
              <a:rPr lang="zh-CN" altLang="en-US" sz="1200" b="0" i="0" kern="1200" dirty="0">
                <a:solidFill>
                  <a:schemeClr val="tx1"/>
                </a:solidFill>
                <a:effectLst/>
                <a:latin typeface="+mn-lt"/>
                <a:ea typeface="MS PGothic" panose="020B0600070205080204" pitchFamily="34" charset="-128"/>
              </a:rPr>
              <a:t> </a:t>
            </a:r>
            <a:r>
              <a:rPr lang="en-US" altLang="zh-CN" sz="1200" b="0" i="0" kern="1200" dirty="0">
                <a:solidFill>
                  <a:schemeClr val="tx1"/>
                </a:solidFill>
                <a:effectLst/>
                <a:latin typeface="+mn-lt"/>
                <a:ea typeface="MS PGothic" panose="020B0600070205080204" pitchFamily="34" charset="-128"/>
              </a:rPr>
              <a:t>provider-friendly</a:t>
            </a:r>
            <a:r>
              <a:rPr lang="zh-CN" altLang="en-US" sz="1200" b="0" i="0" kern="1200" dirty="0">
                <a:solidFill>
                  <a:schemeClr val="tx1"/>
                </a:solidFill>
                <a:effectLst/>
                <a:latin typeface="+mn-lt"/>
                <a:ea typeface="MS PGothic" panose="020B0600070205080204" pitchFamily="34" charset="-128"/>
              </a:rPr>
              <a:t> </a:t>
            </a:r>
            <a:endParaRPr lang="en-US" dirty="0"/>
          </a:p>
          <a:p>
            <a:endParaRPr lang="en-US" dirty="0"/>
          </a:p>
          <a:p>
            <a:r>
              <a:rPr lang="en-US" altLang="zh-CN" dirty="0"/>
              <a:t>These</a:t>
            </a:r>
            <a:r>
              <a:rPr lang="zh-CN" altLang="en-US" dirty="0"/>
              <a:t> </a:t>
            </a:r>
            <a:r>
              <a:rPr lang="en-US" altLang="zh-CN" dirty="0"/>
              <a:t>are</a:t>
            </a:r>
            <a:r>
              <a:rPr lang="zh-CN" altLang="en-US" dirty="0"/>
              <a:t> </a:t>
            </a:r>
            <a:r>
              <a:rPr lang="en-US" altLang="zh-CN" dirty="0"/>
              <a:t>the</a:t>
            </a:r>
            <a:r>
              <a:rPr lang="zh-CN" altLang="en-US" dirty="0"/>
              <a:t> </a:t>
            </a:r>
            <a:r>
              <a:rPr lang="en-US" altLang="zh-CN" dirty="0"/>
              <a:t>skills</a:t>
            </a:r>
            <a:r>
              <a:rPr lang="zh-CN" altLang="en-US" dirty="0"/>
              <a:t> </a:t>
            </a:r>
            <a:r>
              <a:rPr lang="en-US" altLang="zh-CN" dirty="0"/>
              <a:t>that</a:t>
            </a:r>
            <a:r>
              <a:rPr lang="zh-CN" altLang="en-US" dirty="0"/>
              <a:t> </a:t>
            </a:r>
            <a:r>
              <a:rPr lang="en-US" altLang="zh-CN" dirty="0"/>
              <a:t>I</a:t>
            </a:r>
            <a:r>
              <a:rPr lang="zh-CN" altLang="en-US" dirty="0"/>
              <a:t> </a:t>
            </a:r>
            <a:r>
              <a:rPr lang="en-US" altLang="zh-CN" dirty="0"/>
              <a:t>would</a:t>
            </a:r>
            <a:r>
              <a:rPr lang="zh-CN" altLang="en-US" dirty="0"/>
              <a:t> </a:t>
            </a:r>
            <a:r>
              <a:rPr lang="en-US" altLang="zh-CN" dirty="0"/>
              <a:t>recommend</a:t>
            </a:r>
            <a:r>
              <a:rPr lang="zh-CN" altLang="en-US" dirty="0"/>
              <a:t> </a:t>
            </a:r>
            <a:r>
              <a:rPr lang="en-US" altLang="zh-CN" dirty="0"/>
              <a:t>to</a:t>
            </a:r>
            <a:r>
              <a:rPr lang="zh-CN" altLang="en-US" dirty="0"/>
              <a:t> </a:t>
            </a:r>
            <a:r>
              <a:rPr lang="en-US" altLang="zh-CN" dirty="0"/>
              <a:t>have</a:t>
            </a:r>
            <a:r>
              <a:rPr lang="zh-CN" altLang="en-US" dirty="0"/>
              <a:t> </a:t>
            </a:r>
            <a:r>
              <a:rPr lang="en-US" altLang="zh-CN" dirty="0"/>
              <a:t>if</a:t>
            </a:r>
            <a:r>
              <a:rPr lang="zh-CN" altLang="en-US" dirty="0"/>
              <a:t> </a:t>
            </a:r>
            <a:r>
              <a:rPr lang="en-US" altLang="zh-CN" dirty="0" err="1"/>
              <a:t>wanna</a:t>
            </a:r>
            <a:r>
              <a:rPr lang="zh-CN" altLang="en-US" dirty="0"/>
              <a:t> </a:t>
            </a:r>
            <a:r>
              <a:rPr lang="en-US" altLang="zh-CN" dirty="0"/>
              <a:t>heath</a:t>
            </a:r>
            <a:r>
              <a:rPr lang="zh-CN" altLang="en-US" dirty="0"/>
              <a:t> </a:t>
            </a:r>
            <a:r>
              <a:rPr lang="en-US" altLang="zh-CN" dirty="0"/>
              <a:t>a</a:t>
            </a:r>
            <a:r>
              <a:rPr lang="zh-CN" altLang="en-US" dirty="0"/>
              <a:t> </a:t>
            </a:r>
            <a:r>
              <a:rPr lang="en-US" altLang="zh-CN" dirty="0"/>
              <a:t>data</a:t>
            </a:r>
            <a:r>
              <a:rPr lang="zh-CN" altLang="en-US" dirty="0"/>
              <a:t> </a:t>
            </a:r>
            <a:r>
              <a:rPr lang="en-US" altLang="zh-CN" dirty="0" err="1"/>
              <a:t>anlayt</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13</a:t>
            </a:fld>
            <a:endParaRPr lang="en-US" altLang="en-US"/>
          </a:p>
        </p:txBody>
      </p:sp>
    </p:spTree>
    <p:extLst>
      <p:ext uri="{BB962C8B-B14F-4D97-AF65-F5344CB8AC3E}">
        <p14:creationId xmlns:p14="http://schemas.microsoft.com/office/powerpoint/2010/main" val="29437668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would </a:t>
            </a:r>
            <a:r>
              <a:rPr lang="en-US" altLang="zh-CN" dirty="0"/>
              <a:t>like</a:t>
            </a:r>
            <a:r>
              <a:rPr lang="zh-CN" altLang="en-US" dirty="0"/>
              <a:t> </a:t>
            </a:r>
            <a:r>
              <a:rPr lang="en-US" altLang="zh-CN" dirty="0"/>
              <a:t>to</a:t>
            </a:r>
            <a:r>
              <a:rPr lang="zh-CN" altLang="en-US" dirty="0"/>
              <a:t> </a:t>
            </a:r>
            <a:r>
              <a:rPr lang="en-US" altLang="zh-CN" dirty="0"/>
              <a:t>thank</a:t>
            </a:r>
          </a:p>
          <a:p>
            <a:pPr marL="171450" indent="-171450">
              <a:buFontTx/>
              <a:buChar char="-"/>
            </a:pPr>
            <a:r>
              <a:rPr lang="en-US" altLang="zh-CN" dirty="0"/>
              <a:t>Fraser</a:t>
            </a:r>
            <a:r>
              <a:rPr lang="zh-CN" altLang="en-US" dirty="0"/>
              <a:t> </a:t>
            </a:r>
            <a:r>
              <a:rPr lang="en-US" altLang="zh-CN" dirty="0"/>
              <a:t>health</a:t>
            </a:r>
            <a:r>
              <a:rPr lang="zh-CN" altLang="en-US" dirty="0"/>
              <a:t> </a:t>
            </a:r>
            <a:r>
              <a:rPr lang="en-US" altLang="zh-CN" dirty="0"/>
              <a:t>and</a:t>
            </a:r>
            <a:r>
              <a:rPr lang="zh-CN" altLang="en-US" dirty="0"/>
              <a:t> </a:t>
            </a:r>
            <a:r>
              <a:rPr lang="en-US" altLang="zh-CN" dirty="0"/>
              <a:t>the</a:t>
            </a:r>
            <a:r>
              <a:rPr lang="zh-CN" altLang="en-US" dirty="0"/>
              <a:t> </a:t>
            </a:r>
            <a:r>
              <a:rPr lang="en-US" altLang="zh-CN" dirty="0" err="1"/>
              <a:t>esafety</a:t>
            </a:r>
            <a:r>
              <a:rPr lang="zh-CN" altLang="en-US" dirty="0"/>
              <a:t> </a:t>
            </a:r>
            <a:r>
              <a:rPr lang="en-US" altLang="zh-CN" dirty="0"/>
              <a:t>and</a:t>
            </a:r>
            <a:r>
              <a:rPr lang="zh-CN" altLang="en-US" dirty="0"/>
              <a:t> </a:t>
            </a:r>
            <a:r>
              <a:rPr lang="en-US" altLang="zh-CN" dirty="0"/>
              <a:t>quality</a:t>
            </a:r>
            <a:r>
              <a:rPr lang="zh-CN" altLang="en-US" dirty="0"/>
              <a:t> </a:t>
            </a:r>
            <a:r>
              <a:rPr lang="en-US" altLang="zh-CN" dirty="0"/>
              <a:t>team</a:t>
            </a:r>
            <a:r>
              <a:rPr lang="zh-CN" altLang="en-US" dirty="0"/>
              <a:t> </a:t>
            </a:r>
            <a:r>
              <a:rPr lang="en-US" altLang="zh-CN" dirty="0"/>
              <a:t>for</a:t>
            </a:r>
            <a:r>
              <a:rPr lang="zh-CN" altLang="en-US" dirty="0"/>
              <a:t> </a:t>
            </a:r>
            <a:r>
              <a:rPr lang="en-US" altLang="zh-CN" dirty="0"/>
              <a:t>the</a:t>
            </a:r>
            <a:r>
              <a:rPr lang="zh-CN" altLang="en-US" dirty="0"/>
              <a:t> </a:t>
            </a:r>
            <a:r>
              <a:rPr lang="en-US" altLang="zh-CN" dirty="0"/>
              <a:t>amazing</a:t>
            </a:r>
            <a:r>
              <a:rPr lang="zh-CN" altLang="en-US" dirty="0"/>
              <a:t> </a:t>
            </a:r>
            <a:r>
              <a:rPr lang="en-US" altLang="zh-CN" dirty="0"/>
              <a:t>coop</a:t>
            </a:r>
            <a:r>
              <a:rPr lang="zh-CN" altLang="en-US" dirty="0"/>
              <a:t> </a:t>
            </a:r>
            <a:r>
              <a:rPr lang="en-US" altLang="zh-CN" dirty="0"/>
              <a:t>terms</a:t>
            </a:r>
          </a:p>
          <a:p>
            <a:pPr marL="171450" indent="-171450">
              <a:buFontTx/>
              <a:buChar char="-"/>
            </a:pPr>
            <a:r>
              <a:rPr lang="en-US" dirty="0"/>
              <a:t>Profe</a:t>
            </a:r>
            <a:r>
              <a:rPr lang="en-US" altLang="zh-CN" dirty="0"/>
              <a:t>ssor</a:t>
            </a:r>
            <a:r>
              <a:rPr lang="zh-CN" altLang="en-US" dirty="0"/>
              <a:t> </a:t>
            </a:r>
            <a:r>
              <a:rPr lang="en-US" altLang="zh-CN" dirty="0"/>
              <a:t>Wu,</a:t>
            </a:r>
            <a:r>
              <a:rPr lang="zh-CN" altLang="en-US" dirty="0"/>
              <a:t> </a:t>
            </a:r>
            <a:r>
              <a:rPr lang="en-US" altLang="zh-CN" dirty="0"/>
              <a:t>professor</a:t>
            </a:r>
            <a:r>
              <a:rPr lang="zh-CN" altLang="en-US" dirty="0"/>
              <a:t> </a:t>
            </a:r>
            <a:r>
              <a:rPr lang="en-US" altLang="zh-CN" dirty="0"/>
              <a:t>Chen,</a:t>
            </a:r>
            <a:r>
              <a:rPr lang="zh-CN" altLang="en-US" dirty="0"/>
              <a:t> </a:t>
            </a:r>
            <a:r>
              <a:rPr lang="en-US" altLang="zh-CN" dirty="0"/>
              <a:t>and</a:t>
            </a:r>
            <a:r>
              <a:rPr lang="zh-CN" altLang="en-US" dirty="0"/>
              <a:t> </a:t>
            </a:r>
            <a:r>
              <a:rPr lang="en-US" altLang="zh-CN" dirty="0"/>
              <a:t>Professor</a:t>
            </a:r>
            <a:r>
              <a:rPr lang="zh-CN" altLang="en-US" dirty="0"/>
              <a:t> </a:t>
            </a:r>
            <a:r>
              <a:rPr lang="en-US" altLang="zh-CN" dirty="0"/>
              <a:t>Iqbal</a:t>
            </a:r>
            <a:r>
              <a:rPr lang="zh-CN" altLang="en-US" dirty="0"/>
              <a:t> </a:t>
            </a:r>
            <a:r>
              <a:rPr lang="en-US" altLang="zh-CN" dirty="0"/>
              <a:t>for</a:t>
            </a:r>
            <a:r>
              <a:rPr lang="zh-CN" altLang="en-US" dirty="0"/>
              <a:t> </a:t>
            </a:r>
            <a:r>
              <a:rPr lang="en-US" altLang="zh-CN" dirty="0"/>
              <a:t>help</a:t>
            </a:r>
            <a:r>
              <a:rPr lang="zh-CN" altLang="en-US" dirty="0"/>
              <a:t> </a:t>
            </a:r>
            <a:r>
              <a:rPr lang="en-US" altLang="zh-CN" dirty="0"/>
              <a:t>us</a:t>
            </a:r>
            <a:r>
              <a:rPr lang="zh-CN" altLang="en-US" dirty="0"/>
              <a:t> </a:t>
            </a:r>
            <a:r>
              <a:rPr lang="en-US" altLang="zh-CN" dirty="0"/>
              <a:t>with</a:t>
            </a:r>
            <a:r>
              <a:rPr lang="zh-CN" altLang="en-US" dirty="0"/>
              <a:t> </a:t>
            </a:r>
            <a:r>
              <a:rPr lang="en-US" altLang="zh-CN" dirty="0"/>
              <a:t>the</a:t>
            </a:r>
            <a:r>
              <a:rPr lang="zh-CN" altLang="en-US" dirty="0"/>
              <a:t> </a:t>
            </a:r>
            <a:r>
              <a:rPr lang="en-US" altLang="zh-CN" dirty="0"/>
              <a:t>coop</a:t>
            </a:r>
            <a:r>
              <a:rPr lang="zh-CN" altLang="en-US" dirty="0"/>
              <a:t> </a:t>
            </a:r>
            <a:r>
              <a:rPr lang="en-US" altLang="zh-CN" dirty="0"/>
              <a:t>program</a:t>
            </a:r>
            <a:r>
              <a:rPr lang="zh-CN" altLang="en-US" dirty="0"/>
              <a:t> </a:t>
            </a:r>
            <a:endParaRPr lang="en-US" altLang="zh-CN" dirty="0"/>
          </a:p>
          <a:p>
            <a:pPr marL="171450" indent="-171450">
              <a:buFontTx/>
              <a:buChar char="-"/>
            </a:pPr>
            <a:r>
              <a:rPr lang="en-US" altLang="zh-CN" dirty="0"/>
              <a:t>Professor</a:t>
            </a:r>
            <a:r>
              <a:rPr lang="zh-CN" altLang="en-US" dirty="0"/>
              <a:t> </a:t>
            </a:r>
            <a:r>
              <a:rPr lang="en-US" altLang="zh-CN" dirty="0"/>
              <a:t>McDonald</a:t>
            </a:r>
            <a:r>
              <a:rPr lang="zh-CN" altLang="en-US" dirty="0"/>
              <a:t> </a:t>
            </a:r>
            <a:r>
              <a:rPr lang="en-US" altLang="zh-CN" dirty="0"/>
              <a:t>and</a:t>
            </a:r>
            <a:r>
              <a:rPr lang="zh-CN" altLang="en-US" dirty="0"/>
              <a:t> </a:t>
            </a:r>
            <a:r>
              <a:rPr lang="en-US" altLang="zh-CN" dirty="0"/>
              <a:t>Professor</a:t>
            </a:r>
            <a:r>
              <a:rPr lang="zh-CN" altLang="en-US" dirty="0"/>
              <a:t> </a:t>
            </a:r>
            <a:r>
              <a:rPr lang="en-US" altLang="zh-CN" dirty="0" err="1"/>
              <a:t>Coia</a:t>
            </a:r>
            <a:r>
              <a:rPr lang="zh-CN" altLang="en-US" dirty="0"/>
              <a:t> </a:t>
            </a:r>
            <a:r>
              <a:rPr lang="en-US" altLang="zh-CN" dirty="0"/>
              <a:t>for</a:t>
            </a:r>
            <a:r>
              <a:rPr lang="zh-CN" altLang="en-US" dirty="0"/>
              <a:t> </a:t>
            </a:r>
            <a:r>
              <a:rPr lang="en-US" altLang="zh-CN" dirty="0"/>
              <a:t>having</a:t>
            </a:r>
            <a:r>
              <a:rPr lang="zh-CN" altLang="en-US" dirty="0"/>
              <a:t> </a:t>
            </a:r>
            <a:r>
              <a:rPr lang="en-US" altLang="zh-CN" dirty="0"/>
              <a:t>me</a:t>
            </a:r>
            <a:r>
              <a:rPr lang="zh-CN" altLang="en-US" dirty="0"/>
              <a:t> </a:t>
            </a:r>
            <a:r>
              <a:rPr lang="en-US" altLang="zh-CN" dirty="0"/>
              <a:t>in</a:t>
            </a:r>
            <a:r>
              <a:rPr lang="zh-CN" altLang="en-US" dirty="0"/>
              <a:t> </a:t>
            </a:r>
            <a:r>
              <a:rPr lang="en-US" altLang="zh-CN" dirty="0"/>
              <a:t>their</a:t>
            </a:r>
            <a:r>
              <a:rPr lang="zh-CN" altLang="en-US" dirty="0"/>
              <a:t> </a:t>
            </a:r>
            <a:r>
              <a:rPr lang="en-US" altLang="zh-CN" dirty="0"/>
              <a:t>research</a:t>
            </a:r>
            <a:r>
              <a:rPr lang="zh-CN" altLang="en-US" dirty="0"/>
              <a:t> </a:t>
            </a:r>
            <a:r>
              <a:rPr lang="en-US" altLang="zh-CN" dirty="0"/>
              <a:t>projects,</a:t>
            </a:r>
            <a:r>
              <a:rPr lang="zh-CN" altLang="en-US" dirty="0"/>
              <a:t> </a:t>
            </a:r>
            <a:endParaRPr lang="en-CA" altLang="zh-CN" dirty="0"/>
          </a:p>
          <a:p>
            <a:pPr marL="171450" indent="-171450">
              <a:buFontTx/>
              <a:buChar char="-"/>
            </a:pPr>
            <a:r>
              <a:rPr lang="en-US" altLang="zh-CN" dirty="0"/>
              <a:t>Every</a:t>
            </a:r>
            <a:r>
              <a:rPr lang="zh-CN" altLang="en-US" dirty="0"/>
              <a:t> </a:t>
            </a:r>
            <a:r>
              <a:rPr lang="en-US" altLang="zh-CN" dirty="0"/>
              <a:t>one</a:t>
            </a:r>
            <a:r>
              <a:rPr lang="zh-CN" altLang="en-US" dirty="0"/>
              <a:t> </a:t>
            </a:r>
            <a:r>
              <a:rPr lang="en-US" altLang="zh-CN" dirty="0"/>
              <a:t>is</a:t>
            </a:r>
            <a:r>
              <a:rPr lang="zh-CN" altLang="en-US" dirty="0"/>
              <a:t> </a:t>
            </a:r>
            <a:r>
              <a:rPr lang="en-US" altLang="zh-CN" dirty="0"/>
              <a:t>the</a:t>
            </a:r>
            <a:r>
              <a:rPr lang="zh-CN" altLang="en-US" dirty="0"/>
              <a:t> </a:t>
            </a:r>
            <a:r>
              <a:rPr lang="en-US" altLang="zh-CN" dirty="0"/>
              <a:t>stat</a:t>
            </a:r>
            <a:r>
              <a:rPr lang="zh-CN" altLang="en-US" dirty="0"/>
              <a:t> </a:t>
            </a:r>
            <a:r>
              <a:rPr lang="en-US" altLang="zh-CN" dirty="0"/>
              <a:t>department</a:t>
            </a:r>
            <a:r>
              <a:rPr lang="zh-CN" altLang="en-US" dirty="0"/>
              <a:t> </a:t>
            </a:r>
            <a:r>
              <a:rPr lang="en-US" altLang="zh-CN" dirty="0"/>
              <a:t>for the good days. </a:t>
            </a:r>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14</a:t>
            </a:fld>
            <a:endParaRPr lang="en-US" altLang="en-US"/>
          </a:p>
        </p:txBody>
      </p:sp>
    </p:spTree>
    <p:extLst>
      <p:ext uri="{BB962C8B-B14F-4D97-AF65-F5344CB8AC3E}">
        <p14:creationId xmlns:p14="http://schemas.microsoft.com/office/powerpoint/2010/main" val="5567433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a:t>
            </a:r>
            <a:r>
              <a:rPr lang="zh-CN" altLang="en-US" dirty="0"/>
              <a:t> </a:t>
            </a:r>
            <a:r>
              <a:rPr lang="en-US" altLang="zh-CN" dirty="0"/>
              <a:t>today’s</a:t>
            </a:r>
            <a:r>
              <a:rPr lang="zh-CN" altLang="en-US" dirty="0"/>
              <a:t> </a:t>
            </a:r>
            <a:r>
              <a:rPr lang="en-US" altLang="zh-CN" dirty="0"/>
              <a:t>seminar,</a:t>
            </a:r>
            <a:r>
              <a:rPr lang="zh-CN" altLang="en-US" dirty="0"/>
              <a:t> </a:t>
            </a:r>
            <a:r>
              <a:rPr lang="en-US" altLang="zh-CN" dirty="0"/>
              <a:t>I</a:t>
            </a:r>
            <a:r>
              <a:rPr lang="zh-CN" altLang="en-US" dirty="0"/>
              <a:t> </a:t>
            </a:r>
            <a:r>
              <a:rPr lang="en-US" altLang="zh-CN" dirty="0"/>
              <a:t>am</a:t>
            </a:r>
            <a:r>
              <a:rPr lang="zh-CN" altLang="en-US" dirty="0"/>
              <a:t> </a:t>
            </a:r>
            <a:r>
              <a:rPr lang="en-US" altLang="zh-CN" dirty="0"/>
              <a:t>going</a:t>
            </a:r>
            <a:r>
              <a:rPr lang="zh-CN" altLang="en-US" dirty="0"/>
              <a:t> </a:t>
            </a:r>
            <a:r>
              <a:rPr lang="en-US" altLang="zh-CN" dirty="0"/>
              <a:t>to</a:t>
            </a:r>
            <a:r>
              <a:rPr lang="zh-CN" altLang="en-US" dirty="0"/>
              <a:t> </a:t>
            </a:r>
            <a:r>
              <a:rPr lang="en-US" altLang="zh-CN" dirty="0"/>
              <a:t>talk</a:t>
            </a:r>
            <a:r>
              <a:rPr lang="zh-CN" altLang="en-US" dirty="0"/>
              <a:t> </a:t>
            </a:r>
            <a:r>
              <a:rPr lang="en-US" altLang="zh-CN" dirty="0"/>
              <a:t>about</a:t>
            </a:r>
            <a:r>
              <a:rPr lang="zh-CN" altLang="en-US" dirty="0"/>
              <a:t> </a:t>
            </a:r>
            <a:r>
              <a:rPr lang="en-US" altLang="zh-CN" dirty="0"/>
              <a:t>:</a:t>
            </a:r>
            <a:r>
              <a:rPr lang="zh-CN" altLang="en-US" dirty="0"/>
              <a:t> </a:t>
            </a:r>
            <a:endParaRPr lang="en-CA" altLang="zh-CN" dirty="0"/>
          </a:p>
          <a:p>
            <a:pPr marL="171450" indent="-171450">
              <a:buFontTx/>
              <a:buChar char="-"/>
            </a:pPr>
            <a:r>
              <a:rPr lang="en-US" altLang="zh-CN" dirty="0"/>
              <a:t>Where</a:t>
            </a:r>
            <a:r>
              <a:rPr lang="zh-CN" altLang="en-US" dirty="0"/>
              <a:t> </a:t>
            </a:r>
            <a:r>
              <a:rPr lang="en-US" altLang="zh-CN" dirty="0"/>
              <a:t>I</a:t>
            </a:r>
            <a:r>
              <a:rPr lang="zh-CN" altLang="en-US" dirty="0"/>
              <a:t> </a:t>
            </a:r>
            <a:r>
              <a:rPr lang="en-US" altLang="zh-CN" dirty="0"/>
              <a:t>was</a:t>
            </a:r>
            <a:r>
              <a:rPr lang="zh-CN" altLang="en-US" dirty="0"/>
              <a:t> </a:t>
            </a:r>
            <a:r>
              <a:rPr lang="en-US" altLang="zh-CN" dirty="0"/>
              <a:t>working</a:t>
            </a:r>
            <a:r>
              <a:rPr lang="zh-CN" altLang="en-US" dirty="0"/>
              <a:t> </a:t>
            </a:r>
            <a:r>
              <a:rPr lang="en-US" altLang="zh-CN" dirty="0"/>
              <a:t>and</a:t>
            </a:r>
            <a:r>
              <a:rPr lang="zh-CN" altLang="en-US" dirty="0"/>
              <a:t> </a:t>
            </a:r>
            <a:r>
              <a:rPr lang="en-US" altLang="zh-CN" dirty="0"/>
              <a:t>what</a:t>
            </a:r>
            <a:r>
              <a:rPr lang="zh-CN" altLang="en-US" dirty="0"/>
              <a:t> </a:t>
            </a:r>
            <a:r>
              <a:rPr lang="en-US" altLang="zh-CN" dirty="0"/>
              <a:t>I</a:t>
            </a:r>
            <a:r>
              <a:rPr lang="zh-CN" altLang="en-US" dirty="0"/>
              <a:t> </a:t>
            </a:r>
            <a:r>
              <a:rPr lang="en-US" altLang="zh-CN" dirty="0"/>
              <a:t>was</a:t>
            </a:r>
            <a:r>
              <a:rPr lang="zh-CN" altLang="en-US" dirty="0"/>
              <a:t> </a:t>
            </a:r>
            <a:r>
              <a:rPr lang="en-US" altLang="zh-CN" dirty="0"/>
              <a:t>doing</a:t>
            </a:r>
            <a:r>
              <a:rPr lang="zh-CN" altLang="en-US" dirty="0"/>
              <a:t> </a:t>
            </a:r>
            <a:r>
              <a:rPr lang="en-US" altLang="zh-CN" dirty="0"/>
              <a:t>during</a:t>
            </a:r>
            <a:r>
              <a:rPr lang="zh-CN" altLang="en-US" dirty="0"/>
              <a:t> </a:t>
            </a:r>
            <a:r>
              <a:rPr lang="en-US" altLang="zh-CN" dirty="0"/>
              <a:t>my</a:t>
            </a:r>
            <a:r>
              <a:rPr lang="zh-CN" altLang="en-US" dirty="0"/>
              <a:t> </a:t>
            </a:r>
            <a:r>
              <a:rPr lang="en-US" altLang="zh-CN" dirty="0"/>
              <a:t>coop</a:t>
            </a:r>
            <a:r>
              <a:rPr lang="zh-CN" altLang="en-US" dirty="0"/>
              <a:t> </a:t>
            </a:r>
            <a:r>
              <a:rPr lang="en-US" altLang="zh-CN" dirty="0"/>
              <a:t>placement</a:t>
            </a:r>
            <a:r>
              <a:rPr lang="zh-CN" altLang="en-US" dirty="0"/>
              <a:t> </a:t>
            </a:r>
            <a:endParaRPr lang="en-CA" altLang="zh-CN" dirty="0"/>
          </a:p>
          <a:p>
            <a:pPr marL="171450" indent="-171450">
              <a:buFontTx/>
              <a:buChar char="-"/>
            </a:pPr>
            <a:r>
              <a:rPr lang="en-US" altLang="zh-CN" dirty="0"/>
              <a:t>and I will briefly</a:t>
            </a:r>
            <a:r>
              <a:rPr lang="zh-CN" altLang="en-US" dirty="0"/>
              <a:t> </a:t>
            </a:r>
            <a:r>
              <a:rPr lang="en-US" altLang="zh-CN" dirty="0"/>
              <a:t>go</a:t>
            </a:r>
            <a:r>
              <a:rPr lang="zh-CN" altLang="en-US" dirty="0"/>
              <a:t> </a:t>
            </a:r>
            <a:r>
              <a:rPr lang="en-US" altLang="zh-CN" dirty="0"/>
              <a:t>through</a:t>
            </a:r>
            <a:r>
              <a:rPr lang="zh-CN" altLang="en-US" dirty="0"/>
              <a:t> </a:t>
            </a:r>
            <a:r>
              <a:rPr lang="en-US" altLang="zh-CN" dirty="0"/>
              <a:t>what</a:t>
            </a:r>
            <a:r>
              <a:rPr lang="zh-CN" altLang="en-US" dirty="0"/>
              <a:t> </a:t>
            </a:r>
            <a:r>
              <a:rPr lang="en-US" altLang="zh-CN" dirty="0"/>
              <a:t>type</a:t>
            </a:r>
            <a:r>
              <a:rPr lang="zh-CN" altLang="en-US" dirty="0"/>
              <a:t> </a:t>
            </a:r>
            <a:r>
              <a:rPr lang="en-US" altLang="zh-CN" dirty="0"/>
              <a:t>of</a:t>
            </a:r>
            <a:r>
              <a:rPr lang="zh-CN" altLang="en-US" dirty="0"/>
              <a:t> </a:t>
            </a:r>
            <a:r>
              <a:rPr lang="en-US" altLang="zh-CN" dirty="0"/>
              <a:t>data</a:t>
            </a:r>
            <a:r>
              <a:rPr lang="zh-CN" altLang="en-US" dirty="0"/>
              <a:t> </a:t>
            </a:r>
            <a:r>
              <a:rPr lang="en-US" altLang="zh-CN" dirty="0"/>
              <a:t>and</a:t>
            </a:r>
            <a:r>
              <a:rPr lang="zh-CN" altLang="en-US" dirty="0"/>
              <a:t> </a:t>
            </a:r>
            <a:r>
              <a:rPr lang="en-US" altLang="zh-CN" dirty="0"/>
              <a:t>analytical</a:t>
            </a:r>
            <a:r>
              <a:rPr lang="zh-CN" altLang="en-US" dirty="0"/>
              <a:t> </a:t>
            </a:r>
            <a:r>
              <a:rPr lang="en-US" altLang="zh-CN" dirty="0"/>
              <a:t>methodology</a:t>
            </a:r>
            <a:r>
              <a:rPr lang="zh-CN" altLang="en-US" dirty="0"/>
              <a:t> </a:t>
            </a:r>
            <a:r>
              <a:rPr lang="en-US" altLang="zh-CN" dirty="0"/>
              <a:t>that</a:t>
            </a:r>
            <a:r>
              <a:rPr lang="zh-CN" altLang="en-US" dirty="0"/>
              <a:t> </a:t>
            </a:r>
            <a:r>
              <a:rPr lang="en-US" altLang="zh-CN" dirty="0"/>
              <a:t>I</a:t>
            </a:r>
            <a:r>
              <a:rPr lang="zh-CN" altLang="en-US" dirty="0"/>
              <a:t> </a:t>
            </a:r>
            <a:r>
              <a:rPr lang="en-US" altLang="zh-CN" dirty="0"/>
              <a:t>worked with</a:t>
            </a:r>
            <a:r>
              <a:rPr lang="zh-CN" altLang="en-US" dirty="0"/>
              <a:t> </a:t>
            </a:r>
            <a:endParaRPr lang="en-US" altLang="zh-CN" dirty="0"/>
          </a:p>
          <a:p>
            <a:pPr marL="171450" indent="-171450">
              <a:buFontTx/>
              <a:buChar char="-"/>
            </a:pPr>
            <a:r>
              <a:rPr lang="en-US" altLang="zh-CN" dirty="0"/>
              <a:t>Also,</a:t>
            </a:r>
            <a:r>
              <a:rPr lang="zh-CN" altLang="en-US" dirty="0"/>
              <a:t> </a:t>
            </a:r>
            <a:r>
              <a:rPr lang="en-US" altLang="zh-CN" dirty="0"/>
              <a:t>an</a:t>
            </a:r>
            <a:r>
              <a:rPr lang="zh-CN" altLang="en-US" dirty="0"/>
              <a:t> </a:t>
            </a:r>
            <a:r>
              <a:rPr lang="en-US" altLang="zh-CN" dirty="0"/>
              <a:t>example</a:t>
            </a:r>
            <a:r>
              <a:rPr lang="zh-CN" altLang="en-US" dirty="0"/>
              <a:t> </a:t>
            </a:r>
            <a:r>
              <a:rPr lang="en-US" altLang="zh-CN" dirty="0"/>
              <a:t>project</a:t>
            </a:r>
            <a:r>
              <a:rPr lang="zh-CN" altLang="en-US" dirty="0"/>
              <a:t> </a:t>
            </a:r>
            <a:r>
              <a:rPr lang="en-US" altLang="zh-CN" dirty="0"/>
              <a:t>will</a:t>
            </a:r>
            <a:r>
              <a:rPr lang="zh-CN" altLang="en-US" dirty="0"/>
              <a:t> </a:t>
            </a:r>
            <a:r>
              <a:rPr lang="en-US" altLang="zh-CN" dirty="0"/>
              <a:t>be</a:t>
            </a:r>
            <a:r>
              <a:rPr lang="zh-CN" altLang="en-US" dirty="0"/>
              <a:t> </a:t>
            </a:r>
            <a:r>
              <a:rPr lang="en-US" altLang="zh-CN" dirty="0"/>
              <a:t>provided</a:t>
            </a:r>
            <a:r>
              <a:rPr lang="zh-CN" altLang="en-US" dirty="0"/>
              <a:t> </a:t>
            </a:r>
            <a:r>
              <a:rPr lang="en-US" altLang="zh-CN" dirty="0"/>
              <a:t>to</a:t>
            </a:r>
            <a:r>
              <a:rPr lang="zh-CN" altLang="en-US" dirty="0"/>
              <a:t> </a:t>
            </a:r>
            <a:r>
              <a:rPr lang="en-US" altLang="zh-CN" dirty="0"/>
              <a:t>demonstrate</a:t>
            </a:r>
            <a:r>
              <a:rPr lang="zh-CN" altLang="en-US" dirty="0"/>
              <a:t> </a:t>
            </a:r>
            <a:r>
              <a:rPr lang="en-US" altLang="zh-CN" dirty="0"/>
              <a:t>more</a:t>
            </a:r>
            <a:r>
              <a:rPr lang="zh-CN" altLang="en-US" dirty="0"/>
              <a:t> </a:t>
            </a:r>
            <a:r>
              <a:rPr lang="en-US" altLang="zh-CN" dirty="0"/>
              <a:t>details</a:t>
            </a:r>
            <a:r>
              <a:rPr lang="zh-CN" altLang="en-US" dirty="0"/>
              <a:t> </a:t>
            </a:r>
            <a:r>
              <a:rPr lang="en-US" altLang="zh-CN" dirty="0"/>
              <a:t>of</a:t>
            </a:r>
            <a:r>
              <a:rPr lang="zh-CN" altLang="en-US" dirty="0"/>
              <a:t> </a:t>
            </a:r>
            <a:r>
              <a:rPr lang="en-US" altLang="zh-CN" dirty="0"/>
              <a:t>the</a:t>
            </a:r>
            <a:r>
              <a:rPr lang="zh-CN" altLang="en-US" dirty="0"/>
              <a:t> </a:t>
            </a:r>
            <a:r>
              <a:rPr lang="en-US" altLang="zh-CN" dirty="0"/>
              <a:t>analysis</a:t>
            </a:r>
            <a:r>
              <a:rPr lang="zh-CN" altLang="en-US" dirty="0"/>
              <a:t> </a:t>
            </a:r>
            <a:r>
              <a:rPr lang="en-US" altLang="zh-CN" dirty="0"/>
              <a:t>in</a:t>
            </a:r>
            <a:r>
              <a:rPr lang="zh-CN" altLang="en-US" dirty="0"/>
              <a:t> </a:t>
            </a:r>
            <a:r>
              <a:rPr lang="en-US" altLang="zh-CN" dirty="0"/>
              <a:t>healthcare</a:t>
            </a:r>
            <a:r>
              <a:rPr lang="zh-CN" altLang="en-US" dirty="0"/>
              <a:t> </a:t>
            </a:r>
            <a:endParaRPr lang="en-US" altLang="zh-CN" dirty="0"/>
          </a:p>
          <a:p>
            <a:pPr marL="171450" indent="-171450">
              <a:buFontTx/>
              <a:buChar char="-"/>
            </a:pPr>
            <a:r>
              <a:rPr lang="en-US" altLang="zh-CN" dirty="0"/>
              <a:t>At</a:t>
            </a:r>
            <a:r>
              <a:rPr lang="zh-CN" altLang="en-US" dirty="0"/>
              <a:t> </a:t>
            </a:r>
            <a:r>
              <a:rPr lang="en-US" altLang="zh-CN" dirty="0"/>
              <a:t>the</a:t>
            </a:r>
            <a:r>
              <a:rPr lang="zh-CN" altLang="en-US" dirty="0"/>
              <a:t> </a:t>
            </a:r>
            <a:r>
              <a:rPr lang="en-US" altLang="zh-CN" dirty="0"/>
              <a:t>end,</a:t>
            </a:r>
            <a:r>
              <a:rPr lang="zh-CN" altLang="en-US" dirty="0"/>
              <a:t> </a:t>
            </a:r>
            <a:r>
              <a:rPr lang="en-US" altLang="zh-CN" dirty="0"/>
              <a:t>for</a:t>
            </a:r>
            <a:r>
              <a:rPr lang="zh-CN" altLang="en-US" dirty="0"/>
              <a:t> </a:t>
            </a:r>
            <a:r>
              <a:rPr lang="en-US" altLang="zh-CN" dirty="0"/>
              <a:t>those</a:t>
            </a:r>
            <a:r>
              <a:rPr lang="zh-CN" altLang="en-US" dirty="0"/>
              <a:t> </a:t>
            </a:r>
            <a:r>
              <a:rPr lang="en-US" altLang="zh-CN" dirty="0"/>
              <a:t>who</a:t>
            </a:r>
            <a:r>
              <a:rPr lang="zh-CN" altLang="en-US" dirty="0"/>
              <a:t> </a:t>
            </a:r>
            <a:r>
              <a:rPr lang="en-US" altLang="zh-CN" dirty="0"/>
              <a:t>would</a:t>
            </a:r>
            <a:r>
              <a:rPr lang="zh-CN" altLang="en-US" dirty="0"/>
              <a:t> </a:t>
            </a:r>
            <a:r>
              <a:rPr lang="en-US" altLang="zh-CN" dirty="0"/>
              <a:t>be</a:t>
            </a:r>
            <a:r>
              <a:rPr lang="zh-CN" altLang="en-US" dirty="0"/>
              <a:t> </a:t>
            </a:r>
            <a:r>
              <a:rPr lang="en-US" altLang="zh-CN" dirty="0"/>
              <a:t>interested</a:t>
            </a:r>
            <a:r>
              <a:rPr lang="zh-CN" altLang="en-US" dirty="0"/>
              <a:t> </a:t>
            </a:r>
            <a:r>
              <a:rPr lang="en-US" altLang="zh-CN" dirty="0"/>
              <a:t>in</a:t>
            </a:r>
            <a:r>
              <a:rPr lang="zh-CN" altLang="en-US" dirty="0"/>
              <a:t> </a:t>
            </a:r>
            <a:r>
              <a:rPr lang="en-US" altLang="zh-CN" dirty="0"/>
              <a:t>working on data-related</a:t>
            </a:r>
            <a:r>
              <a:rPr lang="zh-CN" altLang="en-US" dirty="0"/>
              <a:t> </a:t>
            </a:r>
            <a:r>
              <a:rPr lang="en-US" altLang="zh-CN" dirty="0"/>
              <a:t>positions</a:t>
            </a:r>
            <a:r>
              <a:rPr lang="zh-CN" altLang="en-US" dirty="0"/>
              <a:t> </a:t>
            </a:r>
            <a:r>
              <a:rPr lang="en-US" altLang="zh-CN" dirty="0"/>
              <a:t>in</a:t>
            </a:r>
            <a:r>
              <a:rPr lang="zh-CN" altLang="en-US" dirty="0"/>
              <a:t> </a:t>
            </a:r>
            <a:r>
              <a:rPr lang="en-US" altLang="zh-CN" dirty="0"/>
              <a:t>the</a:t>
            </a:r>
            <a:r>
              <a:rPr lang="zh-CN" altLang="en-US" dirty="0"/>
              <a:t> </a:t>
            </a:r>
            <a:r>
              <a:rPr lang="en-US" altLang="zh-CN" dirty="0"/>
              <a:t>healthcare</a:t>
            </a:r>
            <a:r>
              <a:rPr lang="zh-CN" altLang="en-US" dirty="0"/>
              <a:t> </a:t>
            </a:r>
            <a:r>
              <a:rPr lang="en-US" altLang="zh-CN" dirty="0"/>
              <a:t>industry, I would like to uncover what skills are required to start on these positions </a:t>
            </a:r>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2</a:t>
            </a:fld>
            <a:endParaRPr lang="en-US" altLang="en-US"/>
          </a:p>
        </p:txBody>
      </p:sp>
    </p:spTree>
    <p:extLst>
      <p:ext uri="{BB962C8B-B14F-4D97-AF65-F5344CB8AC3E}">
        <p14:creationId xmlns:p14="http://schemas.microsoft.com/office/powerpoint/2010/main" val="1971304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a:t>- Over the past year, I was working as a business analyst in the xxx team at FH.</a:t>
            </a:r>
          </a:p>
          <a:p>
            <a:pPr marL="171450" indent="-171450">
              <a:buFontTx/>
              <a:buChar char="-"/>
            </a:pPr>
            <a:r>
              <a:rPr lang="en-US" dirty="0"/>
              <a:t>Curious: what is health authority? </a:t>
            </a:r>
            <a:r>
              <a:rPr lang="en-CA" sz="1200" b="0" i="0" kern="1200" dirty="0">
                <a:solidFill>
                  <a:schemeClr val="tx1"/>
                </a:solidFill>
                <a:effectLst/>
                <a:latin typeface="+mn-lt"/>
                <a:ea typeface="MS PGothic" panose="020B0600070205080204" pitchFamily="34" charset="-128"/>
                <a:cs typeface="ＭＳ Ｐゴシック"/>
              </a:rPr>
              <a:t>B.C </a:t>
            </a:r>
            <a:r>
              <a:rPr lang="en-US" altLang="zh-CN" sz="1200" b="0" i="0" kern="1200" dirty="0">
                <a:solidFill>
                  <a:schemeClr val="tx1"/>
                </a:solidFill>
                <a:effectLst/>
                <a:latin typeface="+mn-lt"/>
                <a:ea typeface="MS PGothic" panose="020B0600070205080204" pitchFamily="34" charset="-128"/>
                <a:cs typeface="ＭＳ Ｐゴシック"/>
              </a:rPr>
              <a:t>province</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has five regional health authorities that </a:t>
            </a:r>
            <a:r>
              <a:rPr lang="en-US" altLang="zh-CN" sz="1200" b="0" i="0" kern="1200" dirty="0">
                <a:solidFill>
                  <a:schemeClr val="tx1"/>
                </a:solidFill>
                <a:effectLst/>
                <a:latin typeface="+mn-lt"/>
                <a:ea typeface="MS PGothic" panose="020B0600070205080204" pitchFamily="34" charset="-128"/>
                <a:cs typeface="ＭＳ Ｐゴシック"/>
              </a:rPr>
              <a:t>provide</a:t>
            </a:r>
            <a:r>
              <a:rPr lang="en-CA" sz="1200" b="0" i="0" kern="1200" dirty="0">
                <a:solidFill>
                  <a:schemeClr val="tx1"/>
                </a:solidFill>
                <a:effectLst/>
                <a:latin typeface="+mn-lt"/>
                <a:ea typeface="MS PGothic" panose="020B0600070205080204" pitchFamily="34" charset="-128"/>
                <a:cs typeface="ＭＳ Ｐゴシック"/>
              </a:rPr>
              <a:t> health services to meet the needs of the population within their respective geographic regions. Fraser Health is one of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five.  It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works</a:t>
            </a:r>
            <a:r>
              <a:rPr lang="en-CA" sz="1200" b="0" i="0" kern="1200" dirty="0">
                <a:solidFill>
                  <a:schemeClr val="tx1"/>
                </a:solidFill>
                <a:effectLst/>
                <a:latin typeface="+mn-lt"/>
                <a:ea typeface="MS PGothic" panose="020B0600070205080204" pitchFamily="34" charset="-128"/>
                <a:cs typeface="ＭＳ Ｐゴシック"/>
              </a:rPr>
              <a:t> together with the </a:t>
            </a:r>
            <a:r>
              <a:rPr lang="en-CA" sz="1200" b="0" i="0" u="none" strike="noStrike" kern="1200" dirty="0">
                <a:solidFill>
                  <a:schemeClr val="tx1"/>
                </a:solidFill>
                <a:effectLst/>
                <a:latin typeface="+mn-lt"/>
                <a:ea typeface="MS PGothic" panose="020B0600070205080204" pitchFamily="34" charset="-128"/>
                <a:cs typeface="ＭＳ Ｐゴシック"/>
                <a:hlinkClick r:id="rId3"/>
              </a:rPr>
              <a:t>Ministry of Health</a:t>
            </a:r>
            <a:r>
              <a:rPr lang="en-US" altLang="zh-CN" sz="1200" b="0" i="0" u="none" strike="noStrike" kern="1200" dirty="0">
                <a:solidFill>
                  <a:schemeClr val="tx1"/>
                </a:solidFill>
                <a:effectLst/>
                <a:latin typeface="+mn-lt"/>
                <a:ea typeface="MS PGothic" panose="020B0600070205080204" pitchFamily="34" charset="-128"/>
                <a:cs typeface="ＭＳ Ｐゴシック"/>
              </a:rPr>
              <a: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where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my</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peer,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err="1">
                <a:solidFill>
                  <a:schemeClr val="tx1"/>
                </a:solidFill>
                <a:effectLst/>
                <a:latin typeface="+mn-lt"/>
                <a:ea typeface="MS PGothic" panose="020B0600070205080204" pitchFamily="34" charset="-128"/>
                <a:cs typeface="ＭＳ Ｐゴシック"/>
              </a:rPr>
              <a:t>jeffrey</a:t>
            </a:r>
            <a:r>
              <a:rPr lang="en-US" altLang="zh-CN" sz="1200" b="0" i="0" u="none" strike="noStrike" kern="1200" dirty="0">
                <a:solidFill>
                  <a:schemeClr val="tx1"/>
                </a:solidFill>
                <a:effectLst/>
                <a:latin typeface="+mn-lt"/>
                <a:ea typeface="MS PGothic" panose="020B0600070205080204" pitchFamily="34" charset="-128"/>
                <a:cs typeface="ＭＳ Ｐゴシック"/>
              </a:rPr>
              <a: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was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doing</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his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coop</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and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he’s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err="1">
                <a:solidFill>
                  <a:schemeClr val="tx1"/>
                </a:solidFill>
                <a:effectLst/>
                <a:latin typeface="+mn-lt"/>
                <a:ea typeface="MS PGothic" panose="020B0600070205080204" pitchFamily="34" charset="-128"/>
                <a:cs typeface="ＭＳ Ｐゴシック"/>
              </a:rPr>
              <a:t>gonna</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give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talk</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next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Thursday.</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endParaRPr lang="en-CA" altLang="zh-CN" sz="1200" b="0" i="0" u="none" strike="noStrike" kern="1200" dirty="0">
              <a:solidFill>
                <a:schemeClr val="tx1"/>
              </a:solidFill>
              <a:effectLst/>
              <a:latin typeface="+mn-lt"/>
              <a:ea typeface="MS PGothic" panose="020B0600070205080204" pitchFamily="34" charset="-128"/>
              <a:cs typeface="ＭＳ Ｐゴシック"/>
            </a:endParaRPr>
          </a:p>
          <a:p>
            <a:pPr marL="171450" indent="-171450">
              <a:buFontTx/>
              <a:buChar char="-"/>
            </a:pPr>
            <a:endParaRPr lang="en-CA" altLang="zh-CN" sz="1200" b="0" i="0" u="none" strike="noStrike"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0" i="0" u="none" strike="noStrike" kern="1200" dirty="0">
                <a:solidFill>
                  <a:schemeClr val="tx1"/>
                </a:solidFill>
                <a:effectLst/>
                <a:latin typeface="+mn-lt"/>
                <a:ea typeface="MS PGothic" panose="020B0600070205080204" pitchFamily="34" charset="-128"/>
                <a:cs typeface="ＭＳ Ｐゴシック"/>
              </a:rPr>
              <a:t>To</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be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more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specific,</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if</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you</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look</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map</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of</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BC</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here,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endParaRPr lang="en-US" altLang="zh-CN" sz="1200" b="0" i="0" u="none" strike="noStrike"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Fraser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covers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regions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like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Burnaby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Langley;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Vancouver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Richmond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sym typeface="Wingdings" pitchFamily="2" charset="2"/>
              </a:rPr>
              <a:t></a:t>
            </a:r>
            <a:r>
              <a:rPr lang="zh-CN" altLang="en-US" sz="1200" b="0" i="0" kern="1200" dirty="0">
                <a:solidFill>
                  <a:schemeClr val="tx1"/>
                </a:solidFill>
                <a:effectLst/>
                <a:latin typeface="+mn-lt"/>
                <a:ea typeface="MS PGothic" panose="020B0600070205080204" pitchFamily="34" charset="-128"/>
                <a:cs typeface="ＭＳ Ｐゴシック"/>
                <a:sym typeface="Wingdings" pitchFamily="2" charset="2"/>
              </a:rPr>
              <a:t> </a:t>
            </a:r>
            <a:r>
              <a:rPr lang="en-US" altLang="zh-CN" sz="1200" b="0" i="0" kern="1200" dirty="0">
                <a:solidFill>
                  <a:schemeClr val="tx1"/>
                </a:solidFill>
                <a:effectLst/>
                <a:latin typeface="+mn-lt"/>
                <a:ea typeface="MS PGothic" panose="020B0600070205080204" pitchFamily="34" charset="-128"/>
                <a:cs typeface="ＭＳ Ｐゴシック"/>
                <a:sym typeface="Wingdings" pitchFamily="2" charset="2"/>
              </a:rPr>
              <a:t>coastal</a:t>
            </a:r>
            <a:r>
              <a:rPr lang="zh-CN" altLang="en-US" sz="1200" b="0" i="0" kern="1200" dirty="0">
                <a:solidFill>
                  <a:schemeClr val="tx1"/>
                </a:solidFill>
                <a:effectLst/>
                <a:latin typeface="+mn-lt"/>
                <a:ea typeface="MS PGothic" panose="020B0600070205080204" pitchFamily="34" charset="-128"/>
                <a:cs typeface="ＭＳ Ｐゴシック"/>
                <a:sym typeface="Wingdings" pitchFamily="2" charset="2"/>
              </a:rPr>
              <a:t> </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altLang="zh-CN"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For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duties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during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coop,</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was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working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supporting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direct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activities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by</a:t>
            </a:r>
            <a:r>
              <a:rPr lang="zh-CN" altLang="en-US" sz="1200" b="0" i="0" kern="1200" dirty="0">
                <a:solidFill>
                  <a:schemeClr val="tx1"/>
                </a:solidFill>
                <a:effectLst/>
                <a:latin typeface="+mn-lt"/>
                <a:ea typeface="MS PGothic" panose="020B0600070205080204" pitchFamily="34" charset="-128"/>
                <a:cs typeface="ＭＳ Ｐゴシック"/>
              </a:rPr>
              <a:t> </a:t>
            </a:r>
            <a:endParaRPr lang="en-US" altLang="zh-CN" sz="1200" b="0" i="0" kern="1200" dirty="0">
              <a:solidFill>
                <a:schemeClr val="tx1"/>
              </a:solidFill>
              <a:effectLst/>
              <a:latin typeface="+mn-lt"/>
              <a:ea typeface="MS PGothic" panose="020B0600070205080204" pitchFamily="34" charset="-128"/>
              <a:cs typeface="ＭＳ Ｐゴシック"/>
            </a:endParaRPr>
          </a:p>
          <a:p>
            <a:pPr marL="628650" lvl="1"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Analyze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 </a:t>
            </a:r>
            <a:endParaRPr lang="en-CA" altLang="zh-CN" sz="1200" b="0" i="0" kern="1200" dirty="0">
              <a:solidFill>
                <a:schemeClr val="tx1"/>
              </a:solidFill>
              <a:effectLst/>
              <a:latin typeface="+mn-lt"/>
              <a:ea typeface="MS PGothic" panose="020B0600070205080204" pitchFamily="34" charset="-128"/>
              <a:cs typeface="ＭＳ Ｐゴシック"/>
            </a:endParaRPr>
          </a:p>
          <a:p>
            <a:pPr marL="628650" lvl="1"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Design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develop</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business intelligence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reporting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solution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showcase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analysis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results</a:t>
            </a:r>
            <a:r>
              <a:rPr lang="zh-CN" altLang="en-US" sz="1200" b="0" i="0" kern="1200" dirty="0">
                <a:solidFill>
                  <a:schemeClr val="tx1"/>
                </a:solidFill>
                <a:effectLst/>
                <a:latin typeface="+mn-lt"/>
                <a:ea typeface="MS PGothic" panose="020B0600070205080204" pitchFamily="34" charset="-128"/>
                <a:cs typeface="ＭＳ Ｐゴシック"/>
              </a:rPr>
              <a:t>  </a:t>
            </a:r>
            <a:endParaRPr lang="en-US" altLang="zh-CN" sz="1200" b="0" i="0" kern="1200" dirty="0">
              <a:solidFill>
                <a:schemeClr val="tx1"/>
              </a:solidFill>
              <a:effectLst/>
              <a:latin typeface="+mn-lt"/>
              <a:ea typeface="MS PGothic" panose="020B0600070205080204" pitchFamily="34" charset="-128"/>
              <a:cs typeface="ＭＳ Ｐゴシック"/>
            </a:endParaRPr>
          </a:p>
          <a:p>
            <a:pPr marL="628650" lvl="1"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writing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automation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script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automate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entry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electronic</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system</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altLang="zh-CN" sz="1200" b="0" i="0" kern="1200" dirty="0">
              <a:solidFill>
                <a:schemeClr val="tx1"/>
              </a:solidFill>
              <a:effectLst/>
              <a:latin typeface="+mn-lt"/>
              <a:ea typeface="MS PGothic" panose="020B0600070205080204" pitchFamily="34" charset="-128"/>
              <a:cs typeface="ＭＳ Ｐゴシック"/>
            </a:endParaRPr>
          </a:p>
          <a:p>
            <a:pPr marL="171450" lvl="0"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From</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you</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see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all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duties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related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healthcare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sz="1200" b="0" i="0" kern="1200" dirty="0">
              <a:solidFill>
                <a:schemeClr val="tx1"/>
              </a:solidFill>
              <a:effectLst/>
              <a:latin typeface="+mn-lt"/>
              <a:ea typeface="MS PGothic" panose="020B0600070205080204" pitchFamily="34" charset="-128"/>
              <a:cs typeface="ＭＳ Ｐゴシック"/>
            </a:endParaRPr>
          </a:p>
          <a:p>
            <a:br>
              <a:rPr lang="en-CA" sz="1200" b="0" i="0" kern="1200" dirty="0">
                <a:solidFill>
                  <a:schemeClr val="tx1"/>
                </a:solidFill>
                <a:effectLst/>
                <a:latin typeface="+mn-lt"/>
                <a:ea typeface="MS PGothic" panose="020B0600070205080204" pitchFamily="34" charset="-128"/>
                <a:cs typeface="ＭＳ Ｐゴシック"/>
              </a:rPr>
            </a:br>
            <a:endParaRPr lang="en-CA" sz="1200" b="0" i="0" kern="1200" dirty="0">
              <a:solidFill>
                <a:schemeClr val="tx1"/>
              </a:solidFill>
              <a:effectLst/>
              <a:latin typeface="+mn-lt"/>
              <a:ea typeface="MS PGothic" panose="020B0600070205080204" pitchFamily="34" charset="-128"/>
              <a:cs typeface="ＭＳ Ｐゴシック"/>
            </a:endParaRPr>
          </a:p>
          <a:p>
            <a:endParaRPr lang="en-US" dirty="0"/>
          </a:p>
          <a:p>
            <a:r>
              <a:rPr lang="en-US" dirty="0"/>
              <a:t> </a:t>
            </a:r>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3</a:t>
            </a:fld>
            <a:endParaRPr lang="en-US" altLang="en-US"/>
          </a:p>
        </p:txBody>
      </p:sp>
    </p:spTree>
    <p:extLst>
      <p:ext uri="{BB962C8B-B14F-4D97-AF65-F5344CB8AC3E}">
        <p14:creationId xmlns:p14="http://schemas.microsoft.com/office/powerpoint/2010/main" val="30690269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CA" sz="1200" b="0" i="0" kern="1200" dirty="0">
                <a:solidFill>
                  <a:schemeClr val="tx1"/>
                </a:solidFill>
                <a:effectLst/>
                <a:latin typeface="+mn-lt"/>
                <a:ea typeface="MS PGothic" panose="020B0600070205080204" pitchFamily="34" charset="-128"/>
                <a:cs typeface="ＭＳ Ｐゴシック"/>
              </a:rPr>
              <a:t>In order to discuss health data analytics and the role it plays in the health care sector; we must first understand the data that is being collected and analyzed. There </a:t>
            </a:r>
            <a:r>
              <a:rPr lang="en-US" altLang="zh-CN" sz="1200" b="0" i="0" kern="1200" dirty="0">
                <a:solidFill>
                  <a:schemeClr val="tx1"/>
                </a:solidFill>
                <a:effectLst/>
                <a:latin typeface="+mn-lt"/>
                <a:ea typeface="MS PGothic" panose="020B0600070205080204" pitchFamily="34" charset="-128"/>
                <a:cs typeface="ＭＳ Ｐゴシック"/>
              </a:rPr>
              <a:t>are</a:t>
            </a:r>
            <a:r>
              <a:rPr lang="en-CA" sz="1200" b="0" i="0" kern="1200" dirty="0">
                <a:solidFill>
                  <a:schemeClr val="tx1"/>
                </a:solidFill>
                <a:effectLst/>
                <a:latin typeface="+mn-lt"/>
                <a:ea typeface="MS PGothic" panose="020B0600070205080204" pitchFamily="34" charset="-128"/>
                <a:cs typeface="ＭＳ Ｐゴシック"/>
              </a:rPr>
              <a:t> data being collected on the processes and procedures of the </a:t>
            </a:r>
            <a:r>
              <a:rPr lang="en-US" altLang="zh-CN" sz="1200" b="0" i="0" kern="1200" dirty="0">
                <a:solidFill>
                  <a:schemeClr val="tx1"/>
                </a:solidFill>
                <a:effectLst/>
                <a:latin typeface="+mn-lt"/>
                <a:ea typeface="MS PGothic" panose="020B0600070205080204" pitchFamily="34" charset="-128"/>
                <a:cs typeface="ＭＳ Ｐゴシック"/>
              </a:rPr>
              <a:t>clinical</a:t>
            </a:r>
            <a:r>
              <a:rPr lang="en-CA" sz="1200" b="0" i="0" kern="1200" dirty="0">
                <a:solidFill>
                  <a:schemeClr val="tx1"/>
                </a:solidFill>
                <a:effectLst/>
                <a:latin typeface="+mn-lt"/>
                <a:ea typeface="MS PGothic" panose="020B0600070205080204" pitchFamily="34" charset="-128"/>
                <a:cs typeface="ＭＳ Ｐゴシック"/>
              </a:rPr>
              <a:t> side of health care, but there is also an enormous amount of health data being </a:t>
            </a:r>
            <a:r>
              <a:rPr lang="en-US" sz="1200" b="0" i="0" kern="1200" dirty="0">
                <a:solidFill>
                  <a:schemeClr val="tx1"/>
                </a:solidFill>
                <a:effectLst/>
                <a:latin typeface="+mn-lt"/>
                <a:ea typeface="MS PGothic" panose="020B0600070205080204" pitchFamily="34" charset="-128"/>
                <a:cs typeface="ＭＳ Ｐゴシック"/>
              </a:rPr>
              <a:t>collected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business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operation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side</a:t>
            </a:r>
            <a:r>
              <a:rPr lang="en-CA" sz="1200" b="0" i="0" kern="1200" dirty="0">
                <a:solidFill>
                  <a:schemeClr val="tx1"/>
                </a:solidFill>
                <a:effectLst/>
                <a:latin typeface="+mn-lt"/>
                <a:ea typeface="MS PGothic" panose="020B0600070205080204" pitchFamily="34" charset="-128"/>
                <a:cs typeface="ＭＳ Ｐゴシック"/>
              </a:rPr>
              <a:t>.</a:t>
            </a:r>
          </a:p>
          <a:p>
            <a:endParaRPr lang="en-US" sz="1200" b="0" i="0" kern="1200" dirty="0">
              <a:solidFill>
                <a:schemeClr val="tx1"/>
              </a:solidFill>
              <a:effectLst/>
              <a:latin typeface="+mn-lt"/>
              <a:ea typeface="MS PGothic" panose="020B0600070205080204" pitchFamily="34" charset="-128"/>
              <a:cs typeface="ＭＳ Ｐゴシック"/>
            </a:endParaRPr>
          </a:p>
          <a:p>
            <a:r>
              <a:rPr lang="en-CA" sz="1200" b="0" i="0" kern="1200" dirty="0">
                <a:solidFill>
                  <a:schemeClr val="tx1"/>
                </a:solidFill>
                <a:effectLst/>
                <a:latin typeface="+mn-lt"/>
                <a:ea typeface="MS PGothic" panose="020B0600070205080204" pitchFamily="34" charset="-128"/>
                <a:cs typeface="ＭＳ Ｐゴシック"/>
              </a:rPr>
              <a:t>There are a variety of tools and systems used to collect, store, share and analyze health data gathered through various means. </a:t>
            </a:r>
            <a:r>
              <a:rPr lang="en-US" altLang="zh-CN" sz="1200" b="0" i="0" kern="1200" dirty="0">
                <a:solidFill>
                  <a:schemeClr val="tx1"/>
                </a:solidFill>
                <a:effectLst/>
                <a:latin typeface="+mn-lt"/>
                <a:ea typeface="MS PGothic" panose="020B0600070205080204" pitchFamily="34" charset="-128"/>
                <a:cs typeface="ＭＳ Ｐゴシック"/>
              </a:rPr>
              <a:t>Here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outlined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couple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types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healthcare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used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work</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with</a:t>
            </a:r>
            <a:endParaRPr lang="en-CA"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1" i="0" kern="1200" dirty="0">
                <a:solidFill>
                  <a:schemeClr val="tx1"/>
                </a:solidFill>
                <a:effectLst/>
                <a:latin typeface="+mn-lt"/>
                <a:ea typeface="MS PGothic" panose="020B0600070205080204" pitchFamily="34" charset="-128"/>
                <a:cs typeface="ＭＳ Ｐゴシック"/>
              </a:rPr>
              <a:t>Electronic health records </a:t>
            </a:r>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EHR is the systematic collection of patient health information in digital format. It helps secure communication of patient’s healthcare data between different healthcare professionals</a:t>
            </a:r>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such as GPs, specialists, care teams, and pharmacies. </a:t>
            </a:r>
            <a:r>
              <a:rPr lang="en-US" altLang="zh-CN" sz="1200" b="0" i="0" kern="1200" dirty="0">
                <a:solidFill>
                  <a:schemeClr val="tx1"/>
                </a:solidFill>
                <a:effectLst/>
                <a:latin typeface="+mn-lt"/>
                <a:ea typeface="MS PGothic" panose="020B0600070205080204" pitchFamily="34" charset="-128"/>
                <a:cs typeface="ＭＳ Ｐゴシック"/>
              </a:rPr>
              <a:t>For example,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you</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just relocate and switched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hospital that you have never been 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searching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your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name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number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system,</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nurses and doctors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quickly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get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know</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your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previous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records.</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altLang="zh-CN"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endParaRPr lang="en-US" altLang="zh-CN"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1" i="0" kern="1200" dirty="0">
                <a:solidFill>
                  <a:schemeClr val="tx1"/>
                </a:solidFill>
                <a:effectLst/>
                <a:latin typeface="+mn-lt"/>
                <a:ea typeface="MS PGothic" panose="020B0600070205080204" pitchFamily="34" charset="-128"/>
                <a:cs typeface="ＭＳ Ｐゴシック"/>
              </a:rPr>
              <a:t>Public health record</a:t>
            </a:r>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Compared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public</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records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more 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population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level,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which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was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particularly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emphasized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during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first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two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years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pandemic.</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Everyday,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team</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will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collaborate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with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infection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prevention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office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monitor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number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covid-19</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infections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vaccinations;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report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leadership</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their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decision-making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process.</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altLang="zh-CN"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endParaRPr lang="en-US" altLang="zh-CN"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1" i="0" kern="1200" dirty="0">
                <a:solidFill>
                  <a:schemeClr val="tx1"/>
                </a:solidFill>
                <a:effectLst/>
                <a:latin typeface="+mn-lt"/>
                <a:ea typeface="MS PGothic" panose="020B0600070205080204" pitchFamily="34" charset="-128"/>
                <a:cs typeface="ＭＳ Ｐゴシック"/>
              </a:rPr>
              <a:t>Health</a:t>
            </a:r>
            <a:r>
              <a:rPr lang="zh-CN" altLang="en-US" sz="1200" b="1" i="0" kern="1200" dirty="0">
                <a:solidFill>
                  <a:schemeClr val="tx1"/>
                </a:solidFill>
                <a:effectLst/>
                <a:latin typeface="+mn-lt"/>
                <a:ea typeface="MS PGothic" panose="020B0600070205080204" pitchFamily="34" charset="-128"/>
                <a:cs typeface="ＭＳ Ｐゴシック"/>
              </a:rPr>
              <a:t> </a:t>
            </a:r>
            <a:r>
              <a:rPr lang="en-US" altLang="zh-CN" sz="1200" b="1" i="0" kern="1200" dirty="0">
                <a:solidFill>
                  <a:schemeClr val="tx1"/>
                </a:solidFill>
                <a:effectLst/>
                <a:latin typeface="+mn-lt"/>
                <a:ea typeface="MS PGothic" panose="020B0600070205080204" pitchFamily="34" charset="-128"/>
                <a:cs typeface="ＭＳ Ｐゴシック"/>
              </a:rPr>
              <a:t>admin</a:t>
            </a:r>
            <a:r>
              <a:rPr lang="zh-CN" altLang="en-US" sz="1200" b="1" i="0" kern="1200" dirty="0">
                <a:solidFill>
                  <a:schemeClr val="tx1"/>
                </a:solidFill>
                <a:effectLst/>
                <a:latin typeface="+mn-lt"/>
                <a:ea typeface="MS PGothic" panose="020B0600070205080204" pitchFamily="34" charset="-128"/>
                <a:cs typeface="ＭＳ Ｐゴシック"/>
              </a:rPr>
              <a:t> </a:t>
            </a:r>
            <a:r>
              <a:rPr lang="en-US" altLang="zh-CN" sz="1200" b="1" i="0" kern="1200" dirty="0">
                <a:solidFill>
                  <a:schemeClr val="tx1"/>
                </a:solidFill>
                <a:effectLst/>
                <a:latin typeface="+mn-lt"/>
                <a:ea typeface="MS PGothic" panose="020B0600070205080204" pitchFamily="34" charset="-128"/>
                <a:cs typeface="ＭＳ Ｐゴシック"/>
              </a:rPr>
              <a:t>data</a:t>
            </a:r>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Health administrative data are generated at every encounter with the health care system, whether through a visit to a physician’s office, a diagnostic procedure, </a:t>
            </a:r>
            <a:r>
              <a:rPr lang="en-US" altLang="zh-CN" sz="1200" b="0" i="0" kern="1200" dirty="0">
                <a:solidFill>
                  <a:schemeClr val="tx1"/>
                </a:solidFill>
                <a:effectLst/>
                <a:latin typeface="+mn-lt"/>
                <a:ea typeface="MS PGothic" panose="020B0600070205080204" pitchFamily="34" charset="-128"/>
                <a:cs typeface="ＭＳ Ｐゴシック"/>
              </a:rPr>
              <a:t>or</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an admission to hospital. </a:t>
            </a:r>
            <a:r>
              <a:rPr lang="en-US" altLang="zh-CN" sz="1200" b="0" i="0" kern="1200" dirty="0">
                <a:solidFill>
                  <a:schemeClr val="tx1"/>
                </a:solidFill>
                <a:effectLst/>
                <a:latin typeface="+mn-lt"/>
                <a:ea typeface="MS PGothic" panose="020B0600070205080204" pitchFamily="34" charset="-128"/>
                <a:cs typeface="ＭＳ Ｐゴシック"/>
              </a:rPr>
              <a:t>Unlike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clinical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trial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more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focus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patient‘s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symptoms 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mortality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response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certain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intervention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disease,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more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focused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discovering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trends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patterns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general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usage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certain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therapy,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like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frequency,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dosage,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duration,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discontinuities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from</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providers‘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perspective,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leadership</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utilize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stats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better</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identify unmet regional health needs</a:t>
            </a:r>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discover</a:t>
            </a:r>
            <a:r>
              <a:rPr lang="en-CA" sz="1200" b="0" i="0" kern="1200" dirty="0">
                <a:solidFill>
                  <a:schemeClr val="tx1"/>
                </a:solidFill>
                <a:effectLst/>
                <a:latin typeface="+mn-lt"/>
                <a:ea typeface="MS PGothic" panose="020B0600070205080204" pitchFamily="34" charset="-128"/>
                <a:cs typeface="ＭＳ Ｐゴシック"/>
              </a:rPr>
              <a:t> patterns of health care expenditures on inappropriate services, and </a:t>
            </a:r>
            <a:r>
              <a:rPr lang="en-US" altLang="zh-CN" sz="1200" b="0" i="0" kern="1200" dirty="0">
                <a:solidFill>
                  <a:schemeClr val="tx1"/>
                </a:solidFill>
                <a:effectLst/>
                <a:latin typeface="+mn-lt"/>
                <a:ea typeface="MS PGothic" panose="020B0600070205080204" pitchFamily="34" charset="-128"/>
                <a:cs typeface="ＭＳ Ｐゴシック"/>
              </a:rPr>
              <a:t>better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allocate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healthcare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resources. </a:t>
            </a:r>
            <a:endParaRPr lang="en-CA"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endParaRPr lang="en-CA" altLang="zh-CN"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1" i="0" kern="1200" dirty="0">
                <a:solidFill>
                  <a:schemeClr val="tx1"/>
                </a:solidFill>
                <a:effectLst/>
                <a:latin typeface="+mn-lt"/>
                <a:ea typeface="MS PGothic" panose="020B0600070205080204" pitchFamily="34" charset="-128"/>
                <a:cs typeface="ＭＳ Ｐゴシック"/>
              </a:rPr>
              <a:t>System</a:t>
            </a:r>
            <a:r>
              <a:rPr lang="zh-CN" altLang="en-US" sz="1200" b="1" i="0" kern="1200" dirty="0">
                <a:solidFill>
                  <a:schemeClr val="tx1"/>
                </a:solidFill>
                <a:effectLst/>
                <a:latin typeface="+mn-lt"/>
                <a:ea typeface="MS PGothic" panose="020B0600070205080204" pitchFamily="34" charset="-128"/>
                <a:cs typeface="ＭＳ Ｐゴシック"/>
              </a:rPr>
              <a:t> </a:t>
            </a:r>
            <a:r>
              <a:rPr lang="en-US" altLang="zh-CN" sz="1200" b="1" i="0" kern="1200" dirty="0">
                <a:solidFill>
                  <a:schemeClr val="tx1"/>
                </a:solidFill>
                <a:effectLst/>
                <a:latin typeface="+mn-lt"/>
                <a:ea typeface="MS PGothic" panose="020B0600070205080204" pitchFamily="34" charset="-128"/>
                <a:cs typeface="ＭＳ Ｐゴシック"/>
              </a:rPr>
              <a:t>and</a:t>
            </a:r>
            <a:r>
              <a:rPr lang="zh-CN" altLang="en-US" sz="1200" b="1" i="0" kern="1200" dirty="0">
                <a:solidFill>
                  <a:schemeClr val="tx1"/>
                </a:solidFill>
                <a:effectLst/>
                <a:latin typeface="+mn-lt"/>
                <a:ea typeface="MS PGothic" panose="020B0600070205080204" pitchFamily="34" charset="-128"/>
                <a:cs typeface="ＭＳ Ｐゴシック"/>
              </a:rPr>
              <a:t> </a:t>
            </a:r>
            <a:r>
              <a:rPr lang="en-US" altLang="zh-CN" sz="1200" b="1" i="0" kern="1200" dirty="0">
                <a:solidFill>
                  <a:schemeClr val="tx1"/>
                </a:solidFill>
                <a:effectLst/>
                <a:latin typeface="+mn-lt"/>
                <a:ea typeface="MS PGothic" panose="020B0600070205080204" pitchFamily="34" charset="-128"/>
                <a:cs typeface="ＭＳ Ｐゴシック"/>
              </a:rPr>
              <a:t>user</a:t>
            </a:r>
            <a:r>
              <a:rPr lang="zh-CN" altLang="en-US" sz="1200" b="1" i="0" kern="1200" dirty="0">
                <a:solidFill>
                  <a:schemeClr val="tx1"/>
                </a:solidFill>
                <a:effectLst/>
                <a:latin typeface="+mn-lt"/>
                <a:ea typeface="MS PGothic" panose="020B0600070205080204" pitchFamily="34" charset="-128"/>
                <a:cs typeface="ＭＳ Ｐゴシック"/>
              </a:rPr>
              <a:t> </a:t>
            </a:r>
            <a:r>
              <a:rPr lang="en-US" altLang="zh-CN" sz="1200" b="1" i="0" kern="1200" dirty="0">
                <a:solidFill>
                  <a:schemeClr val="tx1"/>
                </a:solidFill>
                <a:effectLst/>
                <a:latin typeface="+mn-lt"/>
                <a:ea typeface="MS PGothic" panose="020B0600070205080204" pitchFamily="34" charset="-128"/>
                <a:cs typeface="ＭＳ Ｐゴシック"/>
              </a:rPr>
              <a:t>access</a:t>
            </a:r>
            <a:r>
              <a:rPr lang="zh-CN" altLang="en-US" sz="1200" b="1" i="0" kern="1200" dirty="0">
                <a:solidFill>
                  <a:schemeClr val="tx1"/>
                </a:solidFill>
                <a:effectLst/>
                <a:latin typeface="+mn-lt"/>
                <a:ea typeface="MS PGothic" panose="020B0600070205080204" pitchFamily="34" charset="-128"/>
                <a:cs typeface="ＭＳ Ｐゴシック"/>
              </a:rPr>
              <a:t> </a:t>
            </a:r>
            <a:r>
              <a:rPr lang="en-US" altLang="zh-CN" sz="1200" b="1" i="0" kern="1200" dirty="0">
                <a:solidFill>
                  <a:schemeClr val="tx1"/>
                </a:solidFill>
                <a:effectLst/>
                <a:latin typeface="+mn-lt"/>
                <a:ea typeface="MS PGothic" panose="020B0600070205080204" pitchFamily="34" charset="-128"/>
                <a:cs typeface="ＭＳ Ｐゴシック"/>
              </a:rPr>
              <a:t>data</a:t>
            </a:r>
            <a:r>
              <a:rPr lang="en-US" altLang="zh-CN" sz="1200" b="0" i="0" kern="1200" dirty="0">
                <a:solidFill>
                  <a:schemeClr val="tx1"/>
                </a:solidFill>
                <a:effectLst/>
                <a:latin typeface="+mn-lt"/>
                <a:ea typeface="MS PGothic" panose="020B0600070205080204" pitchFamily="34" charset="-128"/>
                <a:cs typeface="ＭＳ Ｐゴシック"/>
              </a:rPr>
              <a:t>: this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type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might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not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familiar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most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stat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people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but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science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students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work</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with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lot.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you</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know,</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might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hundreds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people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working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with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electronic</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health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system</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meantime.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small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mistake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lead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life-altering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outcomes,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affecting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patients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heath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providers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whole.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Therefore,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 maintain the efficient operation of the health system and confidentiality of healthcare data, it’s important to ensure only qualified users will have access to view or make edits in the health system and their inputs must meet certain standards. We do a lot of reporting of user activities, user access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provisioning, and integrity checks with</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these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 That’s where the team name “</a:t>
            </a:r>
            <a:r>
              <a:rPr lang="en-US" altLang="zh-CN" sz="1200" b="0" i="0" kern="1200" dirty="0" err="1">
                <a:solidFill>
                  <a:schemeClr val="tx1"/>
                </a:solidFill>
                <a:effectLst/>
                <a:latin typeface="+mn-lt"/>
                <a:ea typeface="MS PGothic" panose="020B0600070205080204" pitchFamily="34" charset="-128"/>
                <a:cs typeface="ＭＳ Ｐゴシック"/>
              </a:rPr>
              <a:t>esafety</a:t>
            </a:r>
            <a:r>
              <a:rPr lang="en-US" altLang="zh-CN" sz="1200" b="0" i="0" kern="1200" dirty="0">
                <a:solidFill>
                  <a:schemeClr val="tx1"/>
                </a:solidFill>
                <a:effectLst/>
                <a:latin typeface="+mn-lt"/>
                <a:ea typeface="MS PGothic" panose="020B0600070205080204" pitchFamily="34" charset="-128"/>
                <a:cs typeface="ＭＳ Ｐゴシック"/>
              </a:rPr>
              <a:t> and quality” comes from.    </a:t>
            </a:r>
            <a:endParaRPr lang="en-CA" sz="1200" b="0" i="0" kern="1200" dirty="0">
              <a:solidFill>
                <a:schemeClr val="tx1"/>
              </a:solidFill>
              <a:effectLst/>
              <a:latin typeface="+mn-lt"/>
              <a:ea typeface="MS PGothic" panose="020B0600070205080204" pitchFamily="34" charset="-128"/>
              <a:cs typeface="ＭＳ Ｐゴシック"/>
            </a:endParaRPr>
          </a:p>
          <a:p>
            <a:endParaRPr lang="en-CA" sz="1200" b="0" i="0" kern="1200" dirty="0">
              <a:solidFill>
                <a:schemeClr val="tx1"/>
              </a:solidFill>
              <a:effectLst/>
              <a:latin typeface="+mn-lt"/>
              <a:ea typeface="MS PGothic" panose="020B0600070205080204" pitchFamily="34" charset="-128"/>
              <a:cs typeface="ＭＳ Ｐゴシック"/>
            </a:endParaRPr>
          </a:p>
          <a:p>
            <a:endParaRPr lang="en-CA" sz="1200" b="0" i="0" kern="1200" dirty="0">
              <a:solidFill>
                <a:schemeClr val="tx1"/>
              </a:solidFill>
              <a:effectLst/>
              <a:latin typeface="+mn-lt"/>
              <a:ea typeface="MS PGothic" panose="020B0600070205080204" pitchFamily="34" charset="-128"/>
              <a:cs typeface="ＭＳ Ｐゴシック"/>
            </a:endParaRPr>
          </a:p>
          <a:p>
            <a:endParaRPr lang="en-CA" sz="1200" b="0" i="0" kern="1200" dirty="0">
              <a:solidFill>
                <a:schemeClr val="tx1"/>
              </a:solidFill>
              <a:effectLst/>
              <a:latin typeface="+mn-lt"/>
              <a:ea typeface="MS PGothic" panose="020B0600070205080204" pitchFamily="34" charset="-128"/>
              <a:cs typeface="ＭＳ Ｐゴシック"/>
            </a:endParaRPr>
          </a:p>
          <a:p>
            <a:endParaRPr lang="en-CA" sz="1200" b="0" i="0" kern="1200" dirty="0">
              <a:solidFill>
                <a:schemeClr val="tx1"/>
              </a:solidFill>
              <a:effectLst/>
              <a:latin typeface="+mn-lt"/>
              <a:ea typeface="MS PGothic" panose="020B0600070205080204" pitchFamily="34" charset="-128"/>
              <a:cs typeface="ＭＳ Ｐゴシック"/>
            </a:endParaRPr>
          </a:p>
          <a:p>
            <a:br>
              <a:rPr lang="en-CA" dirty="0"/>
            </a:br>
            <a:endParaRPr lang="en-CA" sz="1200" b="0" i="0" kern="1200" dirty="0">
              <a:solidFill>
                <a:schemeClr val="tx1"/>
              </a:solidFill>
              <a:effectLst/>
              <a:latin typeface="+mn-lt"/>
              <a:ea typeface="MS PGothic" panose="020B0600070205080204" pitchFamily="34" charset="-128"/>
              <a:cs typeface="ＭＳ Ｐゴシック"/>
            </a:endParaRPr>
          </a:p>
          <a:p>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4</a:t>
            </a:fld>
            <a:endParaRPr lang="en-US" altLang="en-US"/>
          </a:p>
        </p:txBody>
      </p:sp>
    </p:spTree>
    <p:extLst>
      <p:ext uri="{BB962C8B-B14F-4D97-AF65-F5344CB8AC3E}">
        <p14:creationId xmlns:p14="http://schemas.microsoft.com/office/powerpoint/2010/main" val="3949909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altLang="zh-CN" sz="1200" b="0" i="0" kern="1200" dirty="0">
                <a:solidFill>
                  <a:schemeClr val="tx1"/>
                </a:solidFill>
                <a:effectLst/>
                <a:latin typeface="+mn-lt"/>
                <a:ea typeface="MS PGothic" panose="020B0600070205080204" pitchFamily="34" charset="-128"/>
                <a:cs typeface="ＭＳ Ｐゴシック"/>
              </a:rPr>
              <a:t>Now let's see what kind of methods are being used to deal with these healthcare data. </a:t>
            </a:r>
          </a:p>
          <a:p>
            <a:endParaRPr lang="en-US" altLang="zh-CN" sz="1200" b="0" i="0" kern="1200" dirty="0">
              <a:solidFill>
                <a:schemeClr val="tx1"/>
              </a:solidFill>
              <a:effectLst/>
              <a:latin typeface="+mn-lt"/>
              <a:ea typeface="MS PGothic" panose="020B0600070205080204" pitchFamily="34" charset="-128"/>
              <a:cs typeface="ＭＳ Ｐゴシック"/>
            </a:endParaRPr>
          </a:p>
          <a:p>
            <a:r>
              <a:rPr lang="en-US" altLang="zh-CN" sz="1200" b="0" i="0" kern="1200" dirty="0">
                <a:solidFill>
                  <a:schemeClr val="tx1"/>
                </a:solidFill>
                <a:effectLst/>
                <a:latin typeface="+mn-lt"/>
                <a:ea typeface="MS PGothic" panose="020B0600070205080204" pitchFamily="34" charset="-128"/>
                <a:cs typeface="ＭＳ Ｐゴシック"/>
              </a:rPr>
              <a:t>Different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types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analytics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inform</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decision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making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process.</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altLang="zh-CN" sz="1200" b="0" i="0" kern="1200" dirty="0">
              <a:solidFill>
                <a:schemeClr val="tx1"/>
              </a:solidFill>
              <a:effectLst/>
              <a:latin typeface="+mn-lt"/>
              <a:ea typeface="MS PGothic" panose="020B0600070205080204" pitchFamily="34" charset="-128"/>
              <a:cs typeface="ＭＳ Ｐゴシック"/>
            </a:endParaRPr>
          </a:p>
          <a:p>
            <a:endParaRPr lang="en-CA" sz="1200" b="0" i="0" kern="1200" dirty="0">
              <a:solidFill>
                <a:schemeClr val="tx1"/>
              </a:solidFill>
              <a:effectLst/>
              <a:latin typeface="+mn-lt"/>
              <a:ea typeface="MS PGothic" panose="020B0600070205080204" pitchFamily="34" charset="-128"/>
              <a:cs typeface="ＭＳ Ｐゴシック"/>
            </a:endParaRPr>
          </a:p>
          <a:p>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For</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Descriptive analytics</a:t>
            </a:r>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it</a:t>
            </a:r>
            <a:r>
              <a:rPr lang="en-CA" sz="1200" b="0" i="0" kern="1200" dirty="0">
                <a:solidFill>
                  <a:schemeClr val="tx1"/>
                </a:solidFill>
                <a:effectLst/>
                <a:latin typeface="+mn-lt"/>
                <a:ea typeface="MS PGothic" panose="020B0600070205080204" pitchFamily="34" charset="-128"/>
                <a:cs typeface="ＭＳ Ｐゴシック"/>
              </a:rPr>
              <a:t> uses historical data </a:t>
            </a:r>
            <a:r>
              <a:rPr lang="en-US" altLang="zh-CN" sz="1200" b="0" i="0" kern="1200" dirty="0">
                <a:solidFill>
                  <a:schemeClr val="tx1"/>
                </a:solidFill>
                <a:effectLst/>
                <a:latin typeface="+mn-lt"/>
                <a:ea typeface="MS PGothic" panose="020B0600070205080204" pitchFamily="34" charset="-128"/>
                <a:cs typeface="ＭＳ Ｐゴシック"/>
              </a:rPr>
              <a:t>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current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CA" sz="1200" b="0" i="0" kern="1200" dirty="0">
                <a:solidFill>
                  <a:schemeClr val="tx1"/>
                </a:solidFill>
                <a:effectLst/>
                <a:latin typeface="+mn-lt"/>
                <a:ea typeface="MS PGothic" panose="020B0600070205080204" pitchFamily="34" charset="-128"/>
                <a:cs typeface="ＭＳ Ｐゴシック"/>
              </a:rPr>
              <a:t>to draw comparisons or discover patterns. </a:t>
            </a:r>
          </a:p>
          <a:p>
            <a:endParaRPr lang="en-CA"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CA" sz="1200" b="0" i="0" kern="1200" dirty="0">
                <a:solidFill>
                  <a:schemeClr val="tx1"/>
                </a:solidFill>
                <a:effectLst/>
                <a:latin typeface="+mn-lt"/>
                <a:ea typeface="MS PGothic" panose="020B0600070205080204" pitchFamily="34" charset="-128"/>
                <a:cs typeface="ＭＳ Ｐゴシック"/>
              </a:rPr>
              <a:t>This type of analysis is best for answering questions about what has already occurred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what’s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happening</a:t>
            </a:r>
            <a:r>
              <a:rPr lang="en-CA"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Typically,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leadership</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look</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descriptive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tell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story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doing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needs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improved.</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altLang="zh-CN"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It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set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baseline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predictive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analysis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plan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for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future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like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service,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integration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programs,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inter-disciplinary[</a:t>
            </a:r>
            <a:r>
              <a:rPr lang="en-CA" sz="1200" b="0" i="0" u="none" strike="noStrike" kern="1200" dirty="0" err="1">
                <a:solidFill>
                  <a:schemeClr val="tx1"/>
                </a:solidFill>
                <a:effectLst/>
                <a:latin typeface="+mn-lt"/>
                <a:ea typeface="MS PGothic" panose="020B0600070205080204" pitchFamily="34" charset="-128"/>
                <a:cs typeface="ＭＳ Ｐゴシック"/>
              </a:rPr>
              <a:t>dɪsəˈplɪnəri</a:t>
            </a:r>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teams,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planning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improve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descriptive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telling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us.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Predictive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analytics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quite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self-explanatory,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just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make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predictions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about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future,</a:t>
            </a:r>
            <a:r>
              <a:rPr lang="zh-CN" altLang="en-US" sz="1200" b="0" i="0" kern="1200" dirty="0">
                <a:solidFill>
                  <a:schemeClr val="tx1"/>
                </a:solidFill>
                <a:effectLst/>
                <a:latin typeface="+mn-lt"/>
                <a:ea typeface="MS PGothic" panose="020B0600070205080204" pitchFamily="34" charset="-128"/>
                <a:cs typeface="ＭＳ Ｐゴシック"/>
              </a:rPr>
              <a:t> </a:t>
            </a:r>
            <a:endParaRPr lang="en-US" altLang="zh-CN"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Adding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another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layer</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prescriptive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analysis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talk</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about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options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scenarios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choose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from</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before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decisions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made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final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objective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setting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outcome.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It’s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important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note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err="1">
                <a:solidFill>
                  <a:schemeClr val="tx1"/>
                </a:solidFill>
                <a:effectLst/>
                <a:latin typeface="+mn-lt"/>
                <a:ea typeface="MS PGothic" panose="020B0600070205080204" pitchFamily="34" charset="-128"/>
                <a:cs typeface="ＭＳ Ｐゴシック"/>
              </a:rPr>
              <a:t>stra’tegic</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t>
            </a:r>
            <a:r>
              <a:rPr lang="en-CA" sz="1200" b="0" i="0" u="none" strike="noStrike" kern="1200" dirty="0" err="1">
                <a:solidFill>
                  <a:schemeClr val="tx1"/>
                </a:solidFill>
                <a:effectLst/>
                <a:latin typeface="+mn-lt"/>
                <a:ea typeface="MS PGothic" panose="020B0600070205080204" pitchFamily="34" charset="-128"/>
                <a:cs typeface="ＭＳ Ｐゴシック"/>
              </a:rPr>
              <a:t>strəˈtiːdʒɪk</a:t>
            </a:r>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goals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done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before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applying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analytical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methodologies.</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altLang="zh-CN" sz="1200" b="0" i="0" kern="1200" dirty="0">
              <a:solidFill>
                <a:schemeClr val="tx1"/>
              </a:solidFill>
              <a:effectLst/>
              <a:latin typeface="+mn-lt"/>
              <a:ea typeface="MS PGothic" panose="020B0600070205080204" pitchFamily="34" charset="-128"/>
              <a:cs typeface="ＭＳ Ｐゴシック"/>
            </a:endParaRPr>
          </a:p>
          <a:p>
            <a:endParaRPr lang="en-CA" sz="1200" b="0" i="0" kern="1200" dirty="0">
              <a:solidFill>
                <a:schemeClr val="tx1"/>
              </a:solidFill>
              <a:effectLst/>
              <a:latin typeface="+mn-lt"/>
              <a:ea typeface="MS PGothic" panose="020B0600070205080204" pitchFamily="34" charset="-128"/>
              <a:cs typeface="ＭＳ Ｐゴシック"/>
            </a:endParaRPr>
          </a:p>
          <a:p>
            <a:r>
              <a:rPr lang="en-US" altLang="zh-CN" dirty="0"/>
              <a:t>I’ll</a:t>
            </a:r>
            <a:r>
              <a:rPr lang="zh-CN" altLang="en-US" dirty="0"/>
              <a:t> </a:t>
            </a:r>
            <a:r>
              <a:rPr lang="en-US" altLang="zh-CN" dirty="0"/>
              <a:t>give</a:t>
            </a:r>
            <a:r>
              <a:rPr lang="zh-CN" altLang="en-US" dirty="0"/>
              <a:t> </a:t>
            </a:r>
            <a:r>
              <a:rPr lang="en-US" altLang="zh-CN" dirty="0"/>
              <a:t>an</a:t>
            </a:r>
            <a:r>
              <a:rPr lang="zh-CN" altLang="en-US" dirty="0"/>
              <a:t> </a:t>
            </a:r>
            <a:r>
              <a:rPr lang="en-US" altLang="zh-CN" dirty="0"/>
              <a:t>example</a:t>
            </a:r>
            <a:r>
              <a:rPr lang="zh-CN" altLang="en-US" dirty="0"/>
              <a:t> </a:t>
            </a:r>
            <a:r>
              <a:rPr lang="en-US" altLang="zh-CN" dirty="0"/>
              <a:t>here.</a:t>
            </a:r>
            <a:r>
              <a:rPr lang="zh-CN" altLang="en-US" dirty="0"/>
              <a:t> </a:t>
            </a:r>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5</a:t>
            </a:fld>
            <a:endParaRPr lang="en-US" altLang="en-US"/>
          </a:p>
        </p:txBody>
      </p:sp>
    </p:spTree>
    <p:extLst>
      <p:ext uri="{BB962C8B-B14F-4D97-AF65-F5344CB8AC3E}">
        <p14:creationId xmlns:p14="http://schemas.microsoft.com/office/powerpoint/2010/main" val="49053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171450" indent="-171450">
              <a:buFontTx/>
              <a:buChar char="-"/>
            </a:pPr>
            <a:r>
              <a:rPr lang="en-US" altLang="zh-CN" dirty="0"/>
              <a:t>For instance, the</a:t>
            </a:r>
            <a:r>
              <a:rPr lang="zh-CN" altLang="en-US" dirty="0"/>
              <a:t> </a:t>
            </a:r>
            <a:r>
              <a:rPr lang="en-US" altLang="zh-CN" dirty="0"/>
              <a:t>leadership</a:t>
            </a:r>
            <a:r>
              <a:rPr lang="zh-CN" altLang="en-US" dirty="0"/>
              <a:t> </a:t>
            </a:r>
            <a:r>
              <a:rPr lang="en-US" altLang="zh-CN" dirty="0"/>
              <a:t>is</a:t>
            </a:r>
            <a:r>
              <a:rPr lang="zh-CN" altLang="en-US" dirty="0"/>
              <a:t> </a:t>
            </a:r>
            <a:r>
              <a:rPr lang="en-US" altLang="zh-CN" dirty="0"/>
              <a:t>interested</a:t>
            </a:r>
            <a:r>
              <a:rPr lang="zh-CN" altLang="en-US" dirty="0"/>
              <a:t> </a:t>
            </a:r>
            <a:r>
              <a:rPr lang="en-US" altLang="zh-CN" dirty="0"/>
              <a:t>in</a:t>
            </a:r>
            <a:r>
              <a:rPr lang="zh-CN" altLang="en-US" dirty="0"/>
              <a:t> </a:t>
            </a:r>
            <a:r>
              <a:rPr lang="en-US" altLang="zh-CN" dirty="0"/>
              <a:t>learning</a:t>
            </a:r>
            <a:r>
              <a:rPr lang="zh-CN" altLang="en-US" dirty="0"/>
              <a:t> </a:t>
            </a:r>
            <a:r>
              <a:rPr lang="en-US" altLang="zh-CN" dirty="0"/>
              <a:t>the</a:t>
            </a:r>
            <a:r>
              <a:rPr lang="zh-CN" altLang="en-US" dirty="0"/>
              <a:t> </a:t>
            </a:r>
            <a:r>
              <a:rPr lang="en-US" altLang="zh-CN" dirty="0"/>
              <a:t>efficiency</a:t>
            </a:r>
            <a:r>
              <a:rPr lang="zh-CN" altLang="en-US" dirty="0"/>
              <a:t> </a:t>
            </a:r>
            <a:r>
              <a:rPr lang="en-US" altLang="zh-CN" dirty="0"/>
              <a:t>of</a:t>
            </a:r>
            <a:r>
              <a:rPr lang="zh-CN" altLang="en-US" dirty="0"/>
              <a:t> </a:t>
            </a:r>
            <a:r>
              <a:rPr lang="en-US" altLang="zh-CN" dirty="0"/>
              <a:t>the current</a:t>
            </a:r>
            <a:r>
              <a:rPr lang="zh-CN" altLang="en-US" dirty="0"/>
              <a:t> </a:t>
            </a:r>
            <a:r>
              <a:rPr lang="en-US" altLang="zh-CN" dirty="0"/>
              <a:t>health service</a:t>
            </a:r>
            <a:r>
              <a:rPr lang="zh-CN" altLang="en-US" dirty="0"/>
              <a:t> </a:t>
            </a:r>
            <a:r>
              <a:rPr lang="en-US" altLang="zh-CN" dirty="0"/>
              <a:t>by</a:t>
            </a:r>
            <a:r>
              <a:rPr lang="zh-CN" altLang="en-US" dirty="0"/>
              <a:t> </a:t>
            </a:r>
            <a:r>
              <a:rPr lang="en-US" altLang="zh-CN" dirty="0"/>
              <a:t>looking</a:t>
            </a:r>
            <a:r>
              <a:rPr lang="zh-CN" altLang="en-US" dirty="0"/>
              <a:t> </a:t>
            </a:r>
            <a:r>
              <a:rPr lang="en-US" altLang="zh-CN" dirty="0"/>
              <a:t>the</a:t>
            </a:r>
            <a:r>
              <a:rPr lang="zh-CN" altLang="en-US" dirty="0"/>
              <a:t> </a:t>
            </a:r>
            <a:r>
              <a:rPr lang="en-US" altLang="zh-CN" dirty="0"/>
              <a:t>LOS.</a:t>
            </a:r>
            <a:r>
              <a:rPr lang="zh-CN" altLang="en-US" dirty="0"/>
              <a:t> </a:t>
            </a:r>
            <a:endParaRPr lang="en-CA" altLang="zh-CN" dirty="0"/>
          </a:p>
          <a:p>
            <a:pPr marL="171450" indent="-171450">
              <a:buFontTx/>
              <a:buChar char="-"/>
            </a:pPr>
            <a:endParaRPr lang="en-US" altLang="zh-CN" dirty="0"/>
          </a:p>
          <a:p>
            <a:pPr marL="171450" indent="-171450">
              <a:buFontTx/>
              <a:buChar char="-"/>
            </a:pPr>
            <a:r>
              <a:rPr lang="en-US" altLang="zh-CN" dirty="0"/>
              <a:t>LOS</a:t>
            </a:r>
            <a:r>
              <a:rPr lang="zh-CN" altLang="en-US" dirty="0"/>
              <a:t> </a:t>
            </a:r>
            <a:r>
              <a:rPr lang="en-US" altLang="zh-CN" dirty="0"/>
              <a:t>standards</a:t>
            </a:r>
            <a:r>
              <a:rPr lang="zh-CN" altLang="en-US" dirty="0"/>
              <a:t> </a:t>
            </a:r>
            <a:r>
              <a:rPr lang="en-US" altLang="zh-CN" dirty="0"/>
              <a:t>for</a:t>
            </a:r>
            <a:r>
              <a:rPr lang="zh-CN" altLang="en-US" dirty="0"/>
              <a:t> </a:t>
            </a:r>
            <a:r>
              <a:rPr lang="en-US" altLang="zh-CN" dirty="0"/>
              <a:t>length</a:t>
            </a:r>
            <a:r>
              <a:rPr lang="zh-CN" altLang="en-US" dirty="0"/>
              <a:t> </a:t>
            </a:r>
            <a:r>
              <a:rPr lang="en-US" altLang="zh-CN" dirty="0"/>
              <a:t>of</a:t>
            </a:r>
            <a:r>
              <a:rPr lang="zh-CN" altLang="en-US" dirty="0"/>
              <a:t> </a:t>
            </a:r>
            <a:r>
              <a:rPr lang="en-US" altLang="zh-CN" dirty="0"/>
              <a:t>stay.</a:t>
            </a:r>
            <a:r>
              <a:rPr lang="zh-CN" altLang="en-US" dirty="0"/>
              <a:t> </a:t>
            </a:r>
            <a:r>
              <a:rPr lang="en-US" altLang="zh-CN" dirty="0"/>
              <a:t>Namely,</a:t>
            </a:r>
            <a:r>
              <a:rPr lang="zh-CN" altLang="en-US" dirty="0"/>
              <a:t> </a:t>
            </a:r>
            <a:r>
              <a:rPr lang="en-US" altLang="zh-CN" dirty="0"/>
              <a:t>how</a:t>
            </a:r>
            <a:r>
              <a:rPr lang="zh-CN" altLang="en-US" dirty="0"/>
              <a:t> </a:t>
            </a:r>
            <a:r>
              <a:rPr lang="en-US" altLang="zh-CN" dirty="0"/>
              <a:t>many</a:t>
            </a:r>
            <a:r>
              <a:rPr lang="zh-CN" altLang="en-US" dirty="0"/>
              <a:t> </a:t>
            </a:r>
            <a:r>
              <a:rPr lang="en-US" altLang="zh-CN" dirty="0"/>
              <a:t>days</a:t>
            </a:r>
            <a:r>
              <a:rPr lang="zh-CN" altLang="en-US" dirty="0"/>
              <a:t> </a:t>
            </a:r>
            <a:r>
              <a:rPr lang="en-US" altLang="zh-CN" dirty="0"/>
              <a:t>you</a:t>
            </a:r>
            <a:r>
              <a:rPr lang="zh-CN" altLang="en-US" dirty="0"/>
              <a:t> </a:t>
            </a:r>
            <a:r>
              <a:rPr lang="en-US" altLang="zh-CN" dirty="0"/>
              <a:t>need</a:t>
            </a:r>
            <a:r>
              <a:rPr lang="zh-CN" altLang="en-US" dirty="0"/>
              <a:t> </a:t>
            </a:r>
            <a:r>
              <a:rPr lang="en-US" altLang="zh-CN" dirty="0"/>
              <a:t>to</a:t>
            </a:r>
            <a:r>
              <a:rPr lang="zh-CN" altLang="en-US" dirty="0"/>
              <a:t> </a:t>
            </a:r>
            <a:r>
              <a:rPr lang="en-US" altLang="zh-CN" dirty="0"/>
              <a:t>stay</a:t>
            </a:r>
            <a:r>
              <a:rPr lang="zh-CN" altLang="en-US" dirty="0"/>
              <a:t> </a:t>
            </a:r>
            <a:r>
              <a:rPr lang="en-US" altLang="zh-CN" dirty="0"/>
              <a:t>in</a:t>
            </a:r>
            <a:r>
              <a:rPr lang="zh-CN" altLang="en-US" dirty="0"/>
              <a:t> </a:t>
            </a:r>
            <a:r>
              <a:rPr lang="en-US" altLang="zh-CN" dirty="0"/>
              <a:t>the</a:t>
            </a:r>
            <a:r>
              <a:rPr lang="zh-CN" altLang="en-US" dirty="0"/>
              <a:t> </a:t>
            </a:r>
            <a:r>
              <a:rPr lang="en-US" altLang="zh-CN" dirty="0"/>
              <a:t>hospital</a:t>
            </a:r>
            <a:r>
              <a:rPr lang="zh-CN" altLang="en-US" dirty="0"/>
              <a:t> </a:t>
            </a:r>
            <a:r>
              <a:rPr lang="en-US" altLang="zh-CN" dirty="0"/>
              <a:t>before</a:t>
            </a:r>
            <a:r>
              <a:rPr lang="zh-CN" altLang="en-US" dirty="0"/>
              <a:t> </a:t>
            </a:r>
            <a:r>
              <a:rPr lang="en-US" altLang="zh-CN" dirty="0"/>
              <a:t>you</a:t>
            </a:r>
            <a:r>
              <a:rPr lang="zh-CN" altLang="en-US" dirty="0"/>
              <a:t> </a:t>
            </a:r>
            <a:r>
              <a:rPr lang="en-US" altLang="zh-CN" dirty="0"/>
              <a:t>get</a:t>
            </a:r>
            <a:r>
              <a:rPr lang="zh-CN" altLang="en-US" dirty="0"/>
              <a:t> </a:t>
            </a:r>
            <a:r>
              <a:rPr lang="en-US" altLang="zh-CN" dirty="0"/>
              <a:t>discharge, and it</a:t>
            </a:r>
            <a:r>
              <a:rPr lang="en-CA" sz="1200" b="0" i="0" kern="1200" dirty="0">
                <a:solidFill>
                  <a:schemeClr val="tx1"/>
                </a:solidFill>
                <a:effectLst/>
                <a:latin typeface="+mn-lt"/>
                <a:ea typeface="MS PGothic" panose="020B0600070205080204" pitchFamily="34" charset="-128"/>
                <a:cs typeface="ＭＳ Ｐゴシック"/>
              </a:rPr>
              <a:t> is an important indicator of the efficiency </a:t>
            </a:r>
            <a:r>
              <a:rPr lang="en-US" altLang="zh-CN" sz="1200" b="0" i="0" kern="1200" dirty="0">
                <a:solidFill>
                  <a:schemeClr val="tx1"/>
                </a:solidFill>
                <a:effectLst/>
                <a:latin typeface="+mn-lt"/>
                <a:ea typeface="MS PGothic" panose="020B0600070205080204" pitchFamily="34" charset="-128"/>
                <a:cs typeface="ＭＳ Ｐゴシック"/>
              </a:rPr>
              <a:t>for</a:t>
            </a:r>
            <a:r>
              <a:rPr lang="en-CA" sz="1200" b="0" i="0" kern="1200" dirty="0">
                <a:solidFill>
                  <a:schemeClr val="tx1"/>
                </a:solidFill>
                <a:effectLst/>
                <a:latin typeface="+mn-lt"/>
                <a:ea typeface="MS PGothic" panose="020B0600070205080204" pitchFamily="34" charset="-128"/>
                <a:cs typeface="ＭＳ Ｐゴシック"/>
              </a:rPr>
              <a:t> hospital management.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Usually, a patient’s LOS is 4 days</a:t>
            </a:r>
          </a:p>
          <a:p>
            <a:pPr marL="171450" indent="-171450">
              <a:buFontTx/>
              <a:buChar char="-"/>
            </a:pPr>
            <a:endParaRPr lang="en-US" altLang="zh-CN" sz="1200" b="0" i="0" kern="1200" dirty="0">
              <a:solidFill>
                <a:schemeClr val="tx1"/>
              </a:solidFill>
              <a:effectLst/>
              <a:latin typeface="+mn-lt"/>
              <a:ea typeface="MS PGothic" panose="020B0600070205080204" pitchFamily="34" charset="-128"/>
            </a:endParaRPr>
          </a:p>
          <a:p>
            <a:pPr marL="171450" indent="-171450">
              <a:buFontTx/>
              <a:buChar char="-"/>
            </a:pPr>
            <a:r>
              <a:rPr lang="en-US" altLang="zh-CN" dirty="0"/>
              <a:t>Starting</a:t>
            </a:r>
            <a:r>
              <a:rPr lang="zh-CN" altLang="en-US" dirty="0"/>
              <a:t> </a:t>
            </a:r>
            <a:r>
              <a:rPr lang="en-US" altLang="zh-CN" dirty="0"/>
              <a:t>with</a:t>
            </a:r>
            <a:r>
              <a:rPr lang="zh-CN" altLang="en-US" dirty="0"/>
              <a:t> </a:t>
            </a:r>
            <a:r>
              <a:rPr lang="en-US" altLang="zh-CN" dirty="0"/>
              <a:t>the</a:t>
            </a:r>
            <a:r>
              <a:rPr lang="zh-CN" altLang="en-US" dirty="0"/>
              <a:t> </a:t>
            </a:r>
            <a:r>
              <a:rPr lang="en-US" altLang="zh-CN" dirty="0"/>
              <a:t>descriptive</a:t>
            </a:r>
            <a:r>
              <a:rPr lang="zh-CN" altLang="en-US" dirty="0"/>
              <a:t> </a:t>
            </a:r>
            <a:r>
              <a:rPr lang="en-US" altLang="zh-CN" dirty="0"/>
              <a:t>analysis,</a:t>
            </a:r>
            <a:r>
              <a:rPr lang="zh-CN" altLang="en-US" dirty="0"/>
              <a:t> </a:t>
            </a:r>
            <a:r>
              <a:rPr lang="en-US" altLang="zh-CN" dirty="0"/>
              <a:t>we report the summary statistics of length of stay using metrics like the</a:t>
            </a:r>
            <a:r>
              <a:rPr lang="zh-CN" altLang="en-US" dirty="0"/>
              <a:t> </a:t>
            </a:r>
            <a:r>
              <a:rPr lang="en-US" altLang="zh-CN" dirty="0"/>
              <a:t>mean, median, interquartile range, minimum and maximum. Also, In this case, a granular analysis will be helpful because </a:t>
            </a:r>
            <a:r>
              <a:rPr lang="en-CA" sz="1200" b="0" i="0" kern="1200" dirty="0">
                <a:solidFill>
                  <a:schemeClr val="tx1"/>
                </a:solidFill>
                <a:effectLst/>
                <a:latin typeface="+mn-lt"/>
                <a:ea typeface="MS PGothic" panose="020B0600070205080204" pitchFamily="34" charset="-128"/>
                <a:cs typeface="ＭＳ Ｐゴシック"/>
              </a:rPr>
              <a:t>patients with the different disease or undergoing the different type of surgical intervention may vary a lot. </a:t>
            </a:r>
            <a:r>
              <a:rPr lang="en-US" altLang="zh-CN" sz="1200" b="0" i="0" kern="1200" dirty="0">
                <a:solidFill>
                  <a:schemeClr val="tx1"/>
                </a:solidFill>
                <a:effectLst/>
                <a:latin typeface="+mn-lt"/>
                <a:ea typeface="MS PGothic" panose="020B0600070205080204" pitchFamily="34" charset="-128"/>
                <a:cs typeface="ＭＳ Ｐゴシック"/>
              </a:rPr>
              <a:t>Therefore,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group</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patients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different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factors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before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calculating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summary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statistics.</a:t>
            </a:r>
            <a:r>
              <a:rPr lang="zh-CN" altLang="en-US" sz="1200" b="0" i="0" kern="1200" dirty="0">
                <a:solidFill>
                  <a:schemeClr val="tx1"/>
                </a:solidFill>
                <a:effectLst/>
                <a:latin typeface="+mn-lt"/>
                <a:ea typeface="MS PGothic" panose="020B0600070205080204" pitchFamily="34" charset="-128"/>
                <a:cs typeface="ＭＳ Ｐゴシック"/>
              </a:rPr>
              <a:t> </a:t>
            </a:r>
            <a:endParaRPr lang="en-US" altLang="zh-CN" dirty="0"/>
          </a:p>
          <a:p>
            <a:pPr marL="171450" indent="-171450">
              <a:buFontTx/>
              <a:buChar char="-"/>
            </a:pPr>
            <a:endParaRPr lang="en-CA"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CA" sz="1200" b="0" i="0" kern="1200" dirty="0">
                <a:solidFill>
                  <a:schemeClr val="tx1"/>
                </a:solidFill>
                <a:effectLst/>
                <a:latin typeface="+mn-lt"/>
                <a:ea typeface="MS PGothic" panose="020B0600070205080204" pitchFamily="34" charset="-128"/>
                <a:cs typeface="ＭＳ Ｐゴシック"/>
              </a:rPr>
              <a:t>Then turning to predictive analysis, To predict LOS of patients, we can build a prediction model such as regression analysis</a:t>
            </a:r>
            <a:r>
              <a:rPr lang="en-US" altLang="zh-CN" sz="1200" b="0" i="0" kern="1200" dirty="0">
                <a:solidFill>
                  <a:schemeClr val="tx1"/>
                </a:solidFill>
                <a:effectLst/>
                <a:latin typeface="+mn-lt"/>
                <a:ea typeface="MS PGothic" panose="020B0600070205080204" pitchFamily="34" charset="-128"/>
                <a:cs typeface="ＭＳ Ｐゴシック"/>
              </a:rPr>
              <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looking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model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output,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can</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see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variables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might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significantly</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influence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LOS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to</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what</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extent</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endParaRPr lang="en-CA"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b</a:t>
            </a:r>
            <a:r>
              <a:rPr lang="en-CA" sz="1200" b="0" i="0" kern="1200" dirty="0" err="1">
                <a:solidFill>
                  <a:schemeClr val="tx1"/>
                </a:solidFill>
                <a:effectLst/>
                <a:latin typeface="+mn-lt"/>
                <a:ea typeface="MS PGothic" panose="020B0600070205080204" pitchFamily="34" charset="-128"/>
                <a:cs typeface="ＭＳ Ｐゴシック"/>
              </a:rPr>
              <a:t>ased</a:t>
            </a:r>
            <a:r>
              <a:rPr lang="en-CA" sz="1200" b="0" i="0" kern="1200" dirty="0">
                <a:solidFill>
                  <a:schemeClr val="tx1"/>
                </a:solidFill>
                <a:effectLst/>
                <a:latin typeface="+mn-lt"/>
                <a:ea typeface="MS PGothic" panose="020B0600070205080204" pitchFamily="34" charset="-128"/>
                <a:cs typeface="ＭＳ Ｐゴシック"/>
              </a:rPr>
              <a:t> on the important factors identified from previous analysis, the team may give recommendation on how to better manage the beds. For example, for the next fiscal year, should this </a:t>
            </a:r>
            <a:r>
              <a:rPr lang="en-US" altLang="zh-CN" sz="1200" b="0" i="0" kern="1200" dirty="0">
                <a:solidFill>
                  <a:schemeClr val="tx1"/>
                </a:solidFill>
                <a:effectLst/>
                <a:latin typeface="+mn-lt"/>
                <a:ea typeface="MS PGothic" panose="020B0600070205080204" pitchFamily="34" charset="-128"/>
                <a:cs typeface="ＭＳ Ｐゴシック"/>
              </a:rPr>
              <a:t>hospital</a:t>
            </a:r>
            <a:r>
              <a:rPr lang="en-CA" sz="1200" b="0" i="0" kern="1200" dirty="0">
                <a:solidFill>
                  <a:schemeClr val="tx1"/>
                </a:solidFill>
                <a:effectLst/>
                <a:latin typeface="+mn-lt"/>
                <a:ea typeface="MS PGothic" panose="020B0600070205080204" pitchFamily="34" charset="-128"/>
                <a:cs typeface="ＭＳ Ｐゴシック"/>
              </a:rPr>
              <a:t> increase the number of beds, or should </a:t>
            </a:r>
            <a:r>
              <a:rPr lang="en-US" altLang="zh-CN" sz="1200" b="0" i="0" kern="1200" dirty="0">
                <a:solidFill>
                  <a:schemeClr val="tx1"/>
                </a:solidFill>
                <a:effectLst/>
                <a:latin typeface="+mn-lt"/>
                <a:ea typeface="MS PGothic" panose="020B0600070205080204" pitchFamily="34" charset="-128"/>
                <a:cs typeface="ＭＳ Ｐゴシック"/>
              </a:rPr>
              <a:t>t</a:t>
            </a:r>
            <a:r>
              <a:rPr lang="en-CA" sz="1200" b="0" i="0" kern="1200" dirty="0">
                <a:solidFill>
                  <a:schemeClr val="tx1"/>
                </a:solidFill>
                <a:effectLst/>
                <a:latin typeface="+mn-lt"/>
                <a:ea typeface="MS PGothic" panose="020B0600070205080204" pitchFamily="34" charset="-128"/>
                <a:cs typeface="ＭＳ Ｐゴシック"/>
              </a:rPr>
              <a:t>hey receive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just</a:t>
            </a:r>
            <a:r>
              <a:rPr lang="en-CA"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fewer</a:t>
            </a:r>
            <a:r>
              <a:rPr lang="en-CA" sz="1200" b="0" i="0" kern="1200" dirty="0">
                <a:solidFill>
                  <a:schemeClr val="tx1"/>
                </a:solidFill>
                <a:effectLst/>
                <a:latin typeface="+mn-lt"/>
                <a:ea typeface="MS PGothic" panose="020B0600070205080204" pitchFamily="34" charset="-128"/>
                <a:cs typeface="ＭＳ Ｐゴシック"/>
              </a:rPr>
              <a:t> patient and refer more patient to other hospitals? These options should be </a:t>
            </a:r>
            <a:r>
              <a:rPr lang="en-CA" sz="1200" b="0" i="0" kern="1200" dirty="0" err="1">
                <a:solidFill>
                  <a:schemeClr val="tx1"/>
                </a:solidFill>
                <a:effectLst/>
                <a:latin typeface="+mn-lt"/>
                <a:ea typeface="MS PGothic" panose="020B0600070205080204" pitchFamily="34" charset="-128"/>
                <a:cs typeface="ＭＳ Ｐゴシック"/>
              </a:rPr>
              <a:t>evlaluted</a:t>
            </a:r>
            <a:r>
              <a:rPr lang="en-CA" sz="1200" b="0" i="0" kern="1200" dirty="0">
                <a:solidFill>
                  <a:schemeClr val="tx1"/>
                </a:solidFill>
                <a:effectLst/>
                <a:latin typeface="+mn-lt"/>
                <a:ea typeface="MS PGothic" panose="020B0600070205080204" pitchFamily="34" charset="-128"/>
                <a:cs typeface="ＭＳ Ｐゴシック"/>
              </a:rPr>
              <a:t> and presented to the leadership. </a:t>
            </a:r>
          </a:p>
          <a:p>
            <a:pPr marL="171450" indent="-171450">
              <a:buFontTx/>
              <a:buChar char="-"/>
            </a:pPr>
            <a:endParaRPr lang="en-CA"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r>
              <a:rPr lang="en-US" altLang="zh-CN" sz="1200" b="0" i="0" kern="1200" dirty="0">
                <a:solidFill>
                  <a:schemeClr val="tx1"/>
                </a:solidFill>
                <a:effectLst/>
                <a:latin typeface="+mn-lt"/>
                <a:ea typeface="MS PGothic" panose="020B0600070205080204" pitchFamily="34" charset="-128"/>
                <a:cs typeface="ＭＳ Ｐゴシック"/>
              </a:rPr>
              <a:t>And</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typical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process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analysis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involving</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three</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types</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of</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analytical</a:t>
            </a:r>
            <a:r>
              <a:rPr lang="zh-CN" altLang="en-US" sz="1200" b="0" i="0" kern="1200" dirty="0">
                <a:solidFill>
                  <a:schemeClr val="tx1"/>
                </a:solidFill>
                <a:effectLst/>
                <a:latin typeface="+mn-lt"/>
                <a:ea typeface="MS PGothic" panose="020B0600070205080204" pitchFamily="34" charset="-128"/>
                <a:cs typeface="ＭＳ Ｐゴシック"/>
              </a:rPr>
              <a:t> </a:t>
            </a:r>
            <a:r>
              <a:rPr lang="en-US" altLang="zh-CN" sz="1200" b="0" i="0" kern="1200" dirty="0">
                <a:solidFill>
                  <a:schemeClr val="tx1"/>
                </a:solidFill>
                <a:effectLst/>
                <a:latin typeface="+mn-lt"/>
                <a:ea typeface="MS PGothic" panose="020B0600070205080204" pitchFamily="34" charset="-128"/>
                <a:cs typeface="ＭＳ Ｐゴシック"/>
              </a:rPr>
              <a:t>methodology</a:t>
            </a:r>
            <a:r>
              <a:rPr lang="zh-CN" altLang="en-US" sz="1200" b="0" i="0" kern="1200" dirty="0">
                <a:solidFill>
                  <a:schemeClr val="tx1"/>
                </a:solidFill>
                <a:effectLst/>
                <a:latin typeface="+mn-lt"/>
                <a:ea typeface="MS PGothic" panose="020B0600070205080204" pitchFamily="34" charset="-128"/>
                <a:cs typeface="ＭＳ Ｐゴシック"/>
              </a:rPr>
              <a:t> </a:t>
            </a:r>
            <a:endParaRPr lang="en-CA" sz="1200" b="0" i="0" kern="1200" dirty="0">
              <a:solidFill>
                <a:schemeClr val="tx1"/>
              </a:solidFill>
              <a:effectLst/>
              <a:latin typeface="+mn-lt"/>
              <a:ea typeface="MS PGothic" panose="020B0600070205080204" pitchFamily="34" charset="-128"/>
              <a:cs typeface="ＭＳ Ｐゴシック"/>
            </a:endParaRPr>
          </a:p>
          <a:p>
            <a:pPr marL="171450" indent="-171450">
              <a:buFontTx/>
              <a:buChar char="-"/>
            </a:pPr>
            <a:endParaRPr lang="en-CA" sz="1200" b="0" i="0" kern="1200" dirty="0">
              <a:solidFill>
                <a:schemeClr val="tx1"/>
              </a:solidFill>
              <a:effectLst/>
              <a:latin typeface="+mn-lt"/>
              <a:ea typeface="MS PGothic" panose="020B0600070205080204" pitchFamily="34" charset="-128"/>
            </a:endParaRPr>
          </a:p>
          <a:p>
            <a:pPr marL="171450" marR="0" lvl="0" indent="-171450" algn="l" defTabSz="457200" rtl="0" eaLnBrk="0" fontAlgn="base" latinLnBrk="0" hangingPunct="0">
              <a:lnSpc>
                <a:spcPct val="100000"/>
              </a:lnSpc>
              <a:spcBef>
                <a:spcPct val="30000"/>
              </a:spcBef>
              <a:spcAft>
                <a:spcPct val="0"/>
              </a:spcAft>
              <a:buClrTx/>
              <a:buSzTx/>
              <a:buFontTx/>
              <a:buChar char="-"/>
              <a:tabLst/>
              <a:defRPr/>
            </a:pPr>
            <a:r>
              <a:rPr lang="en-US" altLang="zh-CN" dirty="0"/>
              <a:t>Of  </a:t>
            </a:r>
            <a:r>
              <a:rPr lang="en-US" altLang="zh-CN" dirty="0" err="1"/>
              <a:t>pirse</a:t>
            </a:r>
            <a:r>
              <a:rPr lang="en-US" altLang="zh-CN" dirty="0"/>
              <a:t>,</a:t>
            </a:r>
            <a:r>
              <a:rPr lang="zh-CN" altLang="en-US" dirty="0"/>
              <a:t> </a:t>
            </a:r>
            <a:r>
              <a:rPr lang="en-US" altLang="zh-CN" dirty="0"/>
              <a:t>these</a:t>
            </a:r>
            <a:r>
              <a:rPr lang="zh-CN" altLang="en-US" dirty="0"/>
              <a:t> </a:t>
            </a:r>
            <a:r>
              <a:rPr lang="en-US" altLang="zh-CN" dirty="0"/>
              <a:t>examples</a:t>
            </a:r>
            <a:r>
              <a:rPr lang="zh-CN" altLang="en-US" dirty="0"/>
              <a:t> </a:t>
            </a:r>
            <a:r>
              <a:rPr lang="en-US" altLang="zh-CN" dirty="0"/>
              <a:t>are</a:t>
            </a:r>
            <a:r>
              <a:rPr lang="zh-CN" altLang="en-US" dirty="0"/>
              <a:t> </a:t>
            </a:r>
            <a:r>
              <a:rPr lang="en-US" altLang="zh-CN" dirty="0"/>
              <a:t>on</a:t>
            </a:r>
            <a:r>
              <a:rPr lang="zh-CN" altLang="en-US" dirty="0"/>
              <a:t> </a:t>
            </a:r>
            <a:r>
              <a:rPr lang="en-US" altLang="zh-CN" dirty="0"/>
              <a:t>a very</a:t>
            </a:r>
            <a:r>
              <a:rPr lang="zh-CN" altLang="en-US" dirty="0"/>
              <a:t> </a:t>
            </a:r>
            <a:r>
              <a:rPr lang="en-US" altLang="zh-CN" dirty="0"/>
              <a:t>high</a:t>
            </a:r>
            <a:r>
              <a:rPr lang="zh-CN" altLang="en-US" dirty="0"/>
              <a:t> </a:t>
            </a:r>
            <a:r>
              <a:rPr lang="en-US" altLang="zh-CN" dirty="0"/>
              <a:t>level.</a:t>
            </a:r>
            <a:r>
              <a:rPr lang="zh-CN" altLang="en-US" dirty="0"/>
              <a:t> </a:t>
            </a:r>
            <a:r>
              <a:rPr lang="en-US" altLang="zh-CN" dirty="0"/>
              <a:t>Actually, in our daily work, most</a:t>
            </a:r>
            <a:r>
              <a:rPr lang="zh-CN" altLang="en-US" dirty="0"/>
              <a:t> </a:t>
            </a:r>
            <a:r>
              <a:rPr lang="en-US" altLang="zh-CN" dirty="0"/>
              <a:t>of</a:t>
            </a:r>
            <a:r>
              <a:rPr lang="zh-CN" altLang="en-US" dirty="0"/>
              <a:t> </a:t>
            </a:r>
            <a:r>
              <a:rPr lang="en-US" altLang="zh-CN" dirty="0"/>
              <a:t>the</a:t>
            </a:r>
            <a:r>
              <a:rPr lang="zh-CN" altLang="en-US" dirty="0"/>
              <a:t> </a:t>
            </a:r>
            <a:r>
              <a:rPr lang="en-US" altLang="zh-CN" dirty="0"/>
              <a:t>project</a:t>
            </a:r>
            <a:r>
              <a:rPr lang="zh-CN" altLang="en-US" dirty="0"/>
              <a:t> </a:t>
            </a:r>
            <a:r>
              <a:rPr lang="en-US" altLang="zh-CN" dirty="0"/>
              <a:t>only</a:t>
            </a:r>
            <a:r>
              <a:rPr lang="zh-CN" altLang="en-US" dirty="0"/>
              <a:t> </a:t>
            </a:r>
            <a:r>
              <a:rPr lang="en-US" altLang="zh-CN" dirty="0"/>
              <a:t>includes</a:t>
            </a:r>
            <a:r>
              <a:rPr lang="zh-CN" altLang="en-US" dirty="0"/>
              <a:t> </a:t>
            </a:r>
            <a:r>
              <a:rPr lang="en-US" altLang="zh-CN" dirty="0"/>
              <a:t>descriptive</a:t>
            </a:r>
            <a:r>
              <a:rPr lang="zh-CN" altLang="en-US" dirty="0"/>
              <a:t> </a:t>
            </a:r>
            <a:r>
              <a:rPr lang="en-US" altLang="zh-CN" dirty="0"/>
              <a:t>analysis. So, I</a:t>
            </a:r>
            <a:r>
              <a:rPr lang="zh-CN" altLang="en-US" dirty="0"/>
              <a:t> </a:t>
            </a:r>
            <a:r>
              <a:rPr lang="en-US" altLang="zh-CN" dirty="0"/>
              <a:t>want</a:t>
            </a:r>
            <a:r>
              <a:rPr lang="zh-CN" altLang="en-US" dirty="0"/>
              <a:t> </a:t>
            </a:r>
            <a:r>
              <a:rPr lang="en-US" altLang="zh-CN" dirty="0"/>
              <a:t>to</a:t>
            </a:r>
            <a:r>
              <a:rPr lang="zh-CN" altLang="en-US" dirty="0"/>
              <a:t> </a:t>
            </a:r>
            <a:r>
              <a:rPr lang="en-US" altLang="zh-CN" dirty="0"/>
              <a:t>showcase</a:t>
            </a:r>
            <a:r>
              <a:rPr lang="zh-CN" altLang="en-US" dirty="0"/>
              <a:t> </a:t>
            </a:r>
            <a:r>
              <a:rPr lang="en-US" altLang="zh-CN" dirty="0"/>
              <a:t>a</a:t>
            </a:r>
            <a:r>
              <a:rPr lang="zh-CN" altLang="en-US" dirty="0"/>
              <a:t> </a:t>
            </a:r>
            <a:r>
              <a:rPr lang="en-US" altLang="zh-CN" dirty="0"/>
              <a:t>recent</a:t>
            </a:r>
            <a:r>
              <a:rPr lang="zh-CN" altLang="en-US" dirty="0"/>
              <a:t> </a:t>
            </a:r>
            <a:r>
              <a:rPr lang="en-US" altLang="zh-CN" dirty="0"/>
              <a:t>project</a:t>
            </a:r>
            <a:r>
              <a:rPr lang="zh-CN" altLang="en-US" dirty="0"/>
              <a:t> </a:t>
            </a:r>
            <a:r>
              <a:rPr lang="en-US" altLang="zh-CN" dirty="0"/>
              <a:t>that</a:t>
            </a:r>
            <a:r>
              <a:rPr lang="zh-CN" altLang="en-US" dirty="0"/>
              <a:t> </a:t>
            </a:r>
            <a:r>
              <a:rPr lang="en-US" altLang="zh-CN" dirty="0"/>
              <a:t>I</a:t>
            </a:r>
            <a:r>
              <a:rPr lang="zh-CN" altLang="en-US" dirty="0"/>
              <a:t> </a:t>
            </a:r>
            <a:r>
              <a:rPr lang="en-US" altLang="zh-CN" dirty="0"/>
              <a:t>was</a:t>
            </a:r>
            <a:r>
              <a:rPr lang="zh-CN" altLang="en-US" dirty="0"/>
              <a:t> </a:t>
            </a:r>
            <a:r>
              <a:rPr lang="en-US" altLang="zh-CN" dirty="0"/>
              <a:t>working</a:t>
            </a:r>
            <a:r>
              <a:rPr lang="zh-CN" altLang="en-US" dirty="0"/>
              <a:t> </a:t>
            </a:r>
            <a:r>
              <a:rPr lang="en-US" altLang="zh-CN" dirty="0"/>
              <a:t>on</a:t>
            </a:r>
            <a:r>
              <a:rPr lang="zh-CN" altLang="en-US" dirty="0"/>
              <a:t> </a:t>
            </a:r>
            <a:r>
              <a:rPr lang="en-US" altLang="zh-CN" dirty="0"/>
              <a:t>with</a:t>
            </a:r>
            <a:r>
              <a:rPr lang="zh-CN" altLang="en-US" dirty="0"/>
              <a:t> </a:t>
            </a:r>
            <a:r>
              <a:rPr lang="en-US" altLang="zh-CN" dirty="0"/>
              <a:t>more</a:t>
            </a:r>
            <a:r>
              <a:rPr lang="zh-CN" altLang="en-US" dirty="0"/>
              <a:t> </a:t>
            </a:r>
            <a:r>
              <a:rPr lang="en-US" altLang="zh-CN" dirty="0"/>
              <a:t>details,</a:t>
            </a:r>
            <a:r>
              <a:rPr lang="zh-CN" altLang="en-US" dirty="0"/>
              <a:t> </a:t>
            </a:r>
            <a:r>
              <a:rPr lang="en-US" altLang="zh-CN" dirty="0"/>
              <a:t>which</a:t>
            </a:r>
            <a:r>
              <a:rPr lang="zh-CN" altLang="en-US" dirty="0"/>
              <a:t> </a:t>
            </a:r>
            <a:r>
              <a:rPr lang="en-US" altLang="zh-CN" dirty="0"/>
              <a:t>is</a:t>
            </a:r>
            <a:r>
              <a:rPr lang="zh-CN" altLang="en-US" dirty="0"/>
              <a:t> </a:t>
            </a:r>
            <a:r>
              <a:rPr lang="en-US" altLang="zh-CN" dirty="0"/>
              <a:t>using</a:t>
            </a:r>
            <a:r>
              <a:rPr lang="zh-CN" altLang="en-US" dirty="0"/>
              <a:t> </a:t>
            </a:r>
            <a:r>
              <a:rPr lang="en-US" altLang="zh-CN" dirty="0"/>
              <a:t>user</a:t>
            </a:r>
            <a:r>
              <a:rPr lang="zh-CN" altLang="en-US" dirty="0"/>
              <a:t> </a:t>
            </a:r>
            <a:r>
              <a:rPr lang="en-US" altLang="zh-CN" dirty="0"/>
              <a:t>access</a:t>
            </a:r>
            <a:r>
              <a:rPr lang="zh-CN" altLang="en-US" dirty="0"/>
              <a:t> </a:t>
            </a:r>
            <a:r>
              <a:rPr lang="en-US" altLang="zh-CN" dirty="0"/>
              <a:t>data</a:t>
            </a:r>
            <a:r>
              <a:rPr lang="zh-CN" altLang="en-US" dirty="0"/>
              <a:t> </a:t>
            </a:r>
            <a:r>
              <a:rPr lang="en-US" altLang="zh-CN" dirty="0"/>
              <a:t>to</a:t>
            </a:r>
            <a:r>
              <a:rPr lang="zh-CN" altLang="en-US" dirty="0"/>
              <a:t> </a:t>
            </a:r>
            <a:r>
              <a:rPr lang="en-US" altLang="zh-CN" dirty="0"/>
              <a:t>explore</a:t>
            </a:r>
            <a:r>
              <a:rPr lang="zh-CN" altLang="en-US" dirty="0"/>
              <a:t> </a:t>
            </a:r>
            <a:r>
              <a:rPr lang="en-US" altLang="zh-CN" dirty="0"/>
              <a:t>the</a:t>
            </a:r>
            <a:r>
              <a:rPr lang="zh-CN" altLang="en-US" dirty="0"/>
              <a:t> </a:t>
            </a:r>
            <a:r>
              <a:rPr lang="en-US" altLang="zh-CN" dirty="0"/>
              <a:t>effectiveness</a:t>
            </a:r>
            <a:r>
              <a:rPr lang="zh-CN" altLang="en-US" dirty="0"/>
              <a:t> </a:t>
            </a:r>
            <a:r>
              <a:rPr lang="en-US" altLang="zh-CN" dirty="0"/>
              <a:t>of</a:t>
            </a:r>
            <a:r>
              <a:rPr lang="zh-CN" altLang="en-US" dirty="0"/>
              <a:t> </a:t>
            </a:r>
            <a:r>
              <a:rPr lang="en-US" altLang="zh-CN" dirty="0"/>
              <a:t>the</a:t>
            </a:r>
            <a:r>
              <a:rPr lang="zh-CN" altLang="en-US" dirty="0"/>
              <a:t> </a:t>
            </a:r>
            <a:r>
              <a:rPr lang="en-US" altLang="zh-CN" dirty="0"/>
              <a:t>clinical</a:t>
            </a:r>
            <a:r>
              <a:rPr lang="zh-CN" altLang="en-US" dirty="0"/>
              <a:t> </a:t>
            </a:r>
            <a:r>
              <a:rPr lang="en-US" altLang="zh-CN" dirty="0"/>
              <a:t>training</a:t>
            </a:r>
            <a:r>
              <a:rPr lang="zh-CN" altLang="en-US" dirty="0"/>
              <a:t> </a:t>
            </a:r>
            <a:r>
              <a:rPr lang="en-US" altLang="zh-CN" dirty="0"/>
              <a:t>on</a:t>
            </a:r>
            <a:r>
              <a:rPr lang="zh-CN" altLang="en-US" dirty="0"/>
              <a:t> </a:t>
            </a:r>
            <a:r>
              <a:rPr lang="en-US" altLang="zh-CN" dirty="0"/>
              <a:t>health</a:t>
            </a:r>
            <a:r>
              <a:rPr lang="zh-CN" altLang="en-US" dirty="0"/>
              <a:t> </a:t>
            </a:r>
            <a:r>
              <a:rPr lang="en-US" altLang="zh-CN" dirty="0"/>
              <a:t>system</a:t>
            </a:r>
            <a:r>
              <a:rPr lang="zh-CN" altLang="en-US" dirty="0"/>
              <a:t> </a:t>
            </a:r>
            <a:r>
              <a:rPr lang="en-US" altLang="zh-CN" dirty="0"/>
              <a:t>users</a:t>
            </a:r>
            <a:r>
              <a:rPr lang="zh-CN" altLang="en-US" dirty="0"/>
              <a:t> </a:t>
            </a:r>
            <a:r>
              <a:rPr lang="en-US" altLang="zh-CN" dirty="0"/>
              <a:t>at</a:t>
            </a:r>
            <a:r>
              <a:rPr lang="zh-CN" altLang="en-US" dirty="0"/>
              <a:t> </a:t>
            </a:r>
            <a:r>
              <a:rPr lang="en-US" altLang="zh-CN" dirty="0"/>
              <a:t>Fraser</a:t>
            </a:r>
            <a:r>
              <a:rPr lang="zh-CN" altLang="en-US" dirty="0"/>
              <a:t> </a:t>
            </a:r>
            <a:r>
              <a:rPr lang="en-US" altLang="zh-CN" dirty="0"/>
              <a:t>Health.</a:t>
            </a:r>
            <a:r>
              <a:rPr lang="zh-CN" altLang="en-US" dirty="0"/>
              <a:t> </a:t>
            </a:r>
            <a:r>
              <a:rPr lang="en-US" altLang="zh-CN" dirty="0"/>
              <a:t>You</a:t>
            </a:r>
            <a:r>
              <a:rPr lang="zh-CN" altLang="en-US" dirty="0"/>
              <a:t> </a:t>
            </a:r>
            <a:r>
              <a:rPr lang="en-US" altLang="zh-CN" dirty="0"/>
              <a:t>might</a:t>
            </a:r>
            <a:r>
              <a:rPr lang="zh-CN" altLang="en-US" dirty="0"/>
              <a:t> </a:t>
            </a:r>
            <a:r>
              <a:rPr lang="en-US" altLang="zh-CN" dirty="0"/>
              <a:t>see</a:t>
            </a:r>
            <a:r>
              <a:rPr lang="zh-CN" altLang="en-US" dirty="0"/>
              <a:t> </a:t>
            </a:r>
            <a:r>
              <a:rPr lang="en-US" altLang="zh-CN" dirty="0"/>
              <a:t>how</a:t>
            </a:r>
            <a:r>
              <a:rPr lang="zh-CN" altLang="en-US" dirty="0"/>
              <a:t> </a:t>
            </a:r>
            <a:r>
              <a:rPr lang="en-US" altLang="zh-CN" dirty="0"/>
              <a:t>to</a:t>
            </a:r>
            <a:r>
              <a:rPr lang="zh-CN" altLang="en-US" dirty="0"/>
              <a:t> </a:t>
            </a:r>
            <a:r>
              <a:rPr lang="en-US" altLang="zh-CN" dirty="0"/>
              <a:t>approach</a:t>
            </a:r>
            <a:r>
              <a:rPr lang="zh-CN" altLang="en-US" dirty="0"/>
              <a:t> </a:t>
            </a:r>
            <a:r>
              <a:rPr lang="en-US" altLang="zh-CN" dirty="0"/>
              <a:t>a</a:t>
            </a:r>
            <a:r>
              <a:rPr lang="zh-CN" altLang="en-US" dirty="0"/>
              <a:t> </a:t>
            </a:r>
            <a:r>
              <a:rPr lang="en-US" altLang="zh-CN" dirty="0"/>
              <a:t>question</a:t>
            </a:r>
            <a:r>
              <a:rPr lang="zh-CN" altLang="en-US" dirty="0"/>
              <a:t> </a:t>
            </a:r>
            <a:r>
              <a:rPr lang="en-US" altLang="zh-CN" dirty="0"/>
              <a:t>that</a:t>
            </a:r>
            <a:r>
              <a:rPr lang="zh-CN" altLang="en-US" dirty="0"/>
              <a:t> </a:t>
            </a:r>
            <a:r>
              <a:rPr lang="en-US" altLang="zh-CN" dirty="0"/>
              <a:t>is</a:t>
            </a:r>
            <a:r>
              <a:rPr lang="zh-CN" altLang="en-US" dirty="0"/>
              <a:t> </a:t>
            </a:r>
            <a:r>
              <a:rPr lang="en-US" altLang="zh-CN" dirty="0"/>
              <a:t>not</a:t>
            </a:r>
            <a:r>
              <a:rPr lang="zh-CN" altLang="en-US" dirty="0"/>
              <a:t> </a:t>
            </a:r>
            <a:r>
              <a:rPr lang="en-US" altLang="zh-CN" dirty="0"/>
              <a:t>like</a:t>
            </a:r>
            <a:r>
              <a:rPr lang="zh-CN" altLang="en-US" dirty="0"/>
              <a:t> </a:t>
            </a:r>
            <a:r>
              <a:rPr lang="en-US" altLang="zh-CN" dirty="0"/>
              <a:t>the</a:t>
            </a:r>
            <a:r>
              <a:rPr lang="zh-CN" altLang="en-US" dirty="0"/>
              <a:t> </a:t>
            </a:r>
            <a:r>
              <a:rPr lang="en-US" altLang="zh-CN" dirty="0"/>
              <a:t>ones</a:t>
            </a:r>
            <a:r>
              <a:rPr lang="zh-CN" altLang="en-US" dirty="0"/>
              <a:t> </a:t>
            </a:r>
            <a:r>
              <a:rPr lang="en-US" altLang="zh-CN" dirty="0"/>
              <a:t>we</a:t>
            </a:r>
            <a:r>
              <a:rPr lang="zh-CN" altLang="en-US" dirty="0"/>
              <a:t> </a:t>
            </a:r>
            <a:r>
              <a:rPr lang="en-US" altLang="zh-CN" dirty="0"/>
              <a:t>saw</a:t>
            </a:r>
            <a:r>
              <a:rPr lang="zh-CN" altLang="en-US" dirty="0"/>
              <a:t> </a:t>
            </a:r>
            <a:r>
              <a:rPr lang="en-US" altLang="zh-CN" dirty="0"/>
              <a:t>on</a:t>
            </a:r>
            <a:r>
              <a:rPr lang="zh-CN" altLang="en-US" dirty="0"/>
              <a:t> </a:t>
            </a:r>
            <a:r>
              <a:rPr lang="en-US" altLang="zh-CN" dirty="0"/>
              <a:t>Kaggle.</a:t>
            </a:r>
            <a:r>
              <a:rPr lang="zh-CN" altLang="en-US" dirty="0"/>
              <a:t>  </a:t>
            </a:r>
            <a:endParaRPr lang="en-US" altLang="zh-CN"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6</a:t>
            </a:fld>
            <a:endParaRPr lang="en-US" altLang="en-US"/>
          </a:p>
        </p:txBody>
      </p:sp>
    </p:spTree>
    <p:extLst>
      <p:ext uri="{BB962C8B-B14F-4D97-AF65-F5344CB8AC3E}">
        <p14:creationId xmlns:p14="http://schemas.microsoft.com/office/powerpoint/2010/main" val="2359158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endParaRPr lang="en-US" altLang="zh-CN" dirty="0"/>
          </a:p>
          <a:p>
            <a:r>
              <a:rPr lang="en-US" altLang="zh-CN" dirty="0"/>
              <a:t>The</a:t>
            </a:r>
            <a:r>
              <a:rPr lang="zh-CN" altLang="en-US" dirty="0"/>
              <a:t> </a:t>
            </a:r>
            <a:r>
              <a:rPr lang="en-US" altLang="zh-CN" dirty="0"/>
              <a:t>background</a:t>
            </a:r>
            <a:r>
              <a:rPr lang="zh-CN" altLang="en-US" dirty="0"/>
              <a:t> </a:t>
            </a:r>
            <a:r>
              <a:rPr lang="en-US" altLang="zh-CN" dirty="0"/>
              <a:t>is</a:t>
            </a:r>
            <a:r>
              <a:rPr lang="zh-CN" altLang="en-US" dirty="0"/>
              <a:t> </a:t>
            </a:r>
            <a:r>
              <a:rPr lang="en-US" altLang="zh-CN" dirty="0"/>
              <a:t>that,</a:t>
            </a:r>
            <a:r>
              <a:rPr lang="zh-CN" altLang="en-US" dirty="0"/>
              <a:t> </a:t>
            </a:r>
            <a:r>
              <a:rPr lang="en-US" altLang="zh-CN" dirty="0"/>
              <a:t>when</a:t>
            </a:r>
            <a:r>
              <a:rPr lang="zh-CN" altLang="en-US" dirty="0"/>
              <a:t> </a:t>
            </a:r>
            <a:r>
              <a:rPr lang="en-US" altLang="zh-CN" dirty="0"/>
              <a:t>a</a:t>
            </a:r>
            <a:r>
              <a:rPr lang="zh-CN" altLang="en-US" dirty="0"/>
              <a:t> </a:t>
            </a:r>
            <a:r>
              <a:rPr lang="en-US" altLang="zh-CN" dirty="0"/>
              <a:t>new</a:t>
            </a:r>
            <a:r>
              <a:rPr lang="zh-CN" altLang="en-US" dirty="0"/>
              <a:t> </a:t>
            </a:r>
            <a:r>
              <a:rPr lang="en-US" altLang="zh-CN" dirty="0"/>
              <a:t>employee</a:t>
            </a:r>
            <a:r>
              <a:rPr lang="zh-CN" altLang="en-US" dirty="0"/>
              <a:t> </a:t>
            </a:r>
            <a:r>
              <a:rPr lang="en-US" altLang="zh-CN" dirty="0"/>
              <a:t>starts</a:t>
            </a:r>
            <a:r>
              <a:rPr lang="zh-CN" altLang="en-US" dirty="0"/>
              <a:t> </a:t>
            </a:r>
            <a:r>
              <a:rPr lang="en-US" altLang="zh-CN" dirty="0"/>
              <a:t>at</a:t>
            </a:r>
            <a:r>
              <a:rPr lang="zh-CN" altLang="en-US" dirty="0"/>
              <a:t> </a:t>
            </a:r>
            <a:r>
              <a:rPr lang="en-US" altLang="zh-CN" dirty="0"/>
              <a:t>Fraser</a:t>
            </a:r>
            <a:r>
              <a:rPr lang="zh-CN" altLang="en-US" dirty="0"/>
              <a:t> </a:t>
            </a:r>
            <a:r>
              <a:rPr lang="en-US" altLang="zh-CN" dirty="0"/>
              <a:t>health,</a:t>
            </a:r>
            <a:r>
              <a:rPr lang="zh-CN" altLang="en-US" dirty="0"/>
              <a:t> </a:t>
            </a:r>
            <a:r>
              <a:rPr lang="en-US" altLang="zh-CN" dirty="0"/>
              <a:t>as</a:t>
            </a:r>
            <a:r>
              <a:rPr lang="zh-CN" altLang="en-US" dirty="0"/>
              <a:t> </a:t>
            </a:r>
            <a:r>
              <a:rPr lang="en-US" altLang="zh-CN" dirty="0"/>
              <a:t>long</a:t>
            </a:r>
            <a:r>
              <a:rPr lang="zh-CN" altLang="en-US" dirty="0"/>
              <a:t> </a:t>
            </a:r>
            <a:r>
              <a:rPr lang="en-US" altLang="zh-CN" dirty="0"/>
              <a:t>as</a:t>
            </a:r>
            <a:r>
              <a:rPr lang="zh-CN" altLang="en-US" dirty="0"/>
              <a:t> </a:t>
            </a:r>
            <a:r>
              <a:rPr lang="en-US" altLang="zh-CN" dirty="0"/>
              <a:t>his/her</a:t>
            </a:r>
            <a:r>
              <a:rPr lang="zh-CN" altLang="en-US" dirty="0"/>
              <a:t> </a:t>
            </a:r>
            <a:r>
              <a:rPr lang="en-US" altLang="zh-CN" dirty="0"/>
              <a:t>work</a:t>
            </a:r>
            <a:r>
              <a:rPr lang="zh-CN" altLang="en-US" dirty="0"/>
              <a:t> </a:t>
            </a:r>
            <a:r>
              <a:rPr lang="en-US" altLang="zh-CN" dirty="0"/>
              <a:t>involve</a:t>
            </a:r>
            <a:r>
              <a:rPr lang="zh-CN" altLang="en-US" dirty="0"/>
              <a:t> </a:t>
            </a:r>
            <a:r>
              <a:rPr lang="en-US" altLang="zh-CN" dirty="0"/>
              <a:t>any</a:t>
            </a:r>
            <a:r>
              <a:rPr lang="zh-CN" altLang="en-US" dirty="0"/>
              <a:t> </a:t>
            </a:r>
            <a:r>
              <a:rPr lang="en-US" altLang="zh-CN" dirty="0"/>
              <a:t>information</a:t>
            </a:r>
            <a:r>
              <a:rPr lang="zh-CN" altLang="en-US" dirty="0"/>
              <a:t> </a:t>
            </a:r>
            <a:r>
              <a:rPr lang="en-US" altLang="zh-CN" dirty="0"/>
              <a:t>from</a:t>
            </a:r>
            <a:r>
              <a:rPr lang="zh-CN" altLang="en-US" dirty="0"/>
              <a:t> </a:t>
            </a:r>
            <a:r>
              <a:rPr lang="en-US" altLang="zh-CN" dirty="0"/>
              <a:t>the</a:t>
            </a:r>
            <a:r>
              <a:rPr lang="zh-CN" altLang="en-US" dirty="0"/>
              <a:t> </a:t>
            </a:r>
            <a:r>
              <a:rPr lang="en-US" altLang="zh-CN" dirty="0"/>
              <a:t>electronic</a:t>
            </a:r>
            <a:r>
              <a:rPr lang="zh-CN" altLang="en-US" dirty="0"/>
              <a:t> </a:t>
            </a:r>
            <a:r>
              <a:rPr lang="en-US" altLang="zh-CN" dirty="0"/>
              <a:t>health</a:t>
            </a:r>
            <a:r>
              <a:rPr lang="zh-CN" altLang="en-US" dirty="0"/>
              <a:t> </a:t>
            </a:r>
            <a:r>
              <a:rPr lang="en-US" altLang="zh-CN" dirty="0"/>
              <a:t>system,</a:t>
            </a:r>
            <a:r>
              <a:rPr lang="zh-CN" altLang="en-US" dirty="0"/>
              <a:t> </a:t>
            </a:r>
            <a:r>
              <a:rPr lang="en-US" altLang="zh-CN" dirty="0"/>
              <a:t>this</a:t>
            </a:r>
            <a:r>
              <a:rPr lang="zh-CN" altLang="en-US" dirty="0"/>
              <a:t> </a:t>
            </a:r>
            <a:r>
              <a:rPr lang="en-US" altLang="zh-CN" dirty="0"/>
              <a:t>person</a:t>
            </a:r>
            <a:r>
              <a:rPr lang="zh-CN" altLang="en-US" dirty="0"/>
              <a:t> </a:t>
            </a:r>
            <a:r>
              <a:rPr lang="en-US" altLang="zh-CN" dirty="0"/>
              <a:t>has</a:t>
            </a:r>
            <a:r>
              <a:rPr lang="zh-CN" altLang="en-US" dirty="0"/>
              <a:t> </a:t>
            </a:r>
            <a:r>
              <a:rPr lang="en-US" altLang="zh-CN" dirty="0"/>
              <a:t>to</a:t>
            </a:r>
            <a:r>
              <a:rPr lang="zh-CN" altLang="en-US" dirty="0"/>
              <a:t> </a:t>
            </a:r>
            <a:r>
              <a:rPr lang="en-US" altLang="zh-CN" dirty="0"/>
              <a:t>taking</a:t>
            </a:r>
            <a:r>
              <a:rPr lang="zh-CN" altLang="en-US" dirty="0"/>
              <a:t> </a:t>
            </a:r>
            <a:r>
              <a:rPr lang="en-US" altLang="zh-CN" dirty="0"/>
              <a:t>training</a:t>
            </a:r>
            <a:r>
              <a:rPr lang="zh-CN" altLang="en-US" dirty="0"/>
              <a:t> </a:t>
            </a:r>
            <a:r>
              <a:rPr lang="en-US" altLang="zh-CN" dirty="0"/>
              <a:t>course</a:t>
            </a:r>
            <a:r>
              <a:rPr lang="zh-CN" altLang="en-US" dirty="0"/>
              <a:t> </a:t>
            </a:r>
            <a:r>
              <a:rPr lang="en-US" altLang="zh-CN" dirty="0"/>
              <a:t>to</a:t>
            </a:r>
            <a:r>
              <a:rPr lang="zh-CN" altLang="en-US" dirty="0"/>
              <a:t> </a:t>
            </a:r>
            <a:r>
              <a:rPr lang="en-US" altLang="zh-CN" dirty="0"/>
              <a:t>understand</a:t>
            </a:r>
            <a:r>
              <a:rPr lang="zh-CN" altLang="en-US" dirty="0"/>
              <a:t> </a:t>
            </a:r>
            <a:r>
              <a:rPr lang="en-US" altLang="zh-CN" dirty="0"/>
              <a:t>how</a:t>
            </a:r>
            <a:r>
              <a:rPr lang="zh-CN" altLang="en-US" dirty="0"/>
              <a:t> </a:t>
            </a:r>
            <a:r>
              <a:rPr lang="en-US" altLang="zh-CN" dirty="0"/>
              <a:t>the</a:t>
            </a:r>
            <a:r>
              <a:rPr lang="zh-CN" altLang="en-US" dirty="0"/>
              <a:t> </a:t>
            </a:r>
            <a:r>
              <a:rPr lang="en-US" altLang="zh-CN" dirty="0"/>
              <a:t>health</a:t>
            </a:r>
            <a:r>
              <a:rPr lang="zh-CN" altLang="en-US" dirty="0"/>
              <a:t> </a:t>
            </a:r>
            <a:r>
              <a:rPr lang="en-US" altLang="zh-CN" dirty="0"/>
              <a:t>system</a:t>
            </a:r>
            <a:r>
              <a:rPr lang="zh-CN" altLang="en-US" dirty="0"/>
              <a:t> </a:t>
            </a:r>
            <a:r>
              <a:rPr lang="en-US" altLang="zh-CN" dirty="0"/>
              <a:t>works</a:t>
            </a:r>
            <a:r>
              <a:rPr lang="zh-CN" altLang="en-US" dirty="0"/>
              <a:t> </a:t>
            </a:r>
            <a:r>
              <a:rPr lang="en-US" altLang="zh-CN" dirty="0"/>
              <a:t>before</a:t>
            </a:r>
            <a:r>
              <a:rPr lang="zh-CN" altLang="en-US" dirty="0"/>
              <a:t> </a:t>
            </a:r>
            <a:r>
              <a:rPr lang="en-US" altLang="zh-CN" dirty="0"/>
              <a:t>he</a:t>
            </a:r>
            <a:r>
              <a:rPr lang="zh-CN" altLang="en-US" dirty="0"/>
              <a:t> </a:t>
            </a:r>
            <a:r>
              <a:rPr lang="en-US" altLang="zh-CN" dirty="0"/>
              <a:t>gets</a:t>
            </a:r>
            <a:r>
              <a:rPr lang="zh-CN" altLang="en-US" dirty="0"/>
              <a:t> </a:t>
            </a:r>
            <a:r>
              <a:rPr lang="en-US" altLang="zh-CN" dirty="0"/>
              <a:t>access</a:t>
            </a:r>
            <a:r>
              <a:rPr lang="zh-CN" altLang="en-US" dirty="0"/>
              <a:t> </a:t>
            </a:r>
            <a:r>
              <a:rPr lang="en-US" altLang="zh-CN" dirty="0"/>
              <a:t>to</a:t>
            </a:r>
            <a:r>
              <a:rPr lang="zh-CN" altLang="en-US" dirty="0"/>
              <a:t> </a:t>
            </a:r>
            <a:r>
              <a:rPr lang="en-US" altLang="zh-CN" dirty="0"/>
              <a:t>different</a:t>
            </a:r>
            <a:r>
              <a:rPr lang="zh-CN" altLang="en-US" dirty="0"/>
              <a:t> </a:t>
            </a:r>
            <a:r>
              <a:rPr lang="en-US" altLang="zh-CN" dirty="0"/>
              <a:t>modules.</a:t>
            </a:r>
            <a:r>
              <a:rPr lang="zh-CN" altLang="en-US" dirty="0"/>
              <a:t> </a:t>
            </a:r>
            <a:endParaRPr lang="en-CA" altLang="zh-CN" dirty="0"/>
          </a:p>
          <a:p>
            <a:endParaRPr lang="en-CA" altLang="zh-CN" dirty="0"/>
          </a:p>
          <a:p>
            <a:r>
              <a:rPr lang="en-US" altLang="zh-CN" dirty="0"/>
              <a:t>Then</a:t>
            </a:r>
            <a:r>
              <a:rPr lang="zh-CN" altLang="en-US" dirty="0"/>
              <a:t> </a:t>
            </a:r>
            <a:r>
              <a:rPr lang="en-US" altLang="zh-CN" dirty="0"/>
              <a:t>upon</a:t>
            </a:r>
            <a:r>
              <a:rPr lang="zh-CN" altLang="en-US" dirty="0"/>
              <a:t> </a:t>
            </a:r>
            <a:r>
              <a:rPr lang="en-US" altLang="zh-CN" dirty="0"/>
              <a:t>completion,</a:t>
            </a:r>
            <a:r>
              <a:rPr lang="zh-CN" altLang="en-US" dirty="0"/>
              <a:t> </a:t>
            </a:r>
            <a:r>
              <a:rPr lang="en-US" altLang="zh-CN" dirty="0"/>
              <a:t>their</a:t>
            </a:r>
            <a:r>
              <a:rPr lang="zh-CN" altLang="en-US" dirty="0"/>
              <a:t> </a:t>
            </a:r>
            <a:r>
              <a:rPr lang="en-US" altLang="zh-CN" dirty="0"/>
              <a:t>supervisor</a:t>
            </a:r>
            <a:r>
              <a:rPr lang="zh-CN" altLang="en-US" dirty="0"/>
              <a:t> </a:t>
            </a:r>
            <a:r>
              <a:rPr lang="en-US" altLang="zh-CN" dirty="0"/>
              <a:t>will</a:t>
            </a:r>
            <a:r>
              <a:rPr lang="zh-CN" altLang="en-US" dirty="0"/>
              <a:t> </a:t>
            </a:r>
            <a:r>
              <a:rPr lang="en-US" altLang="zh-CN" dirty="0"/>
              <a:t>submit</a:t>
            </a:r>
            <a:r>
              <a:rPr lang="zh-CN" altLang="en-US" dirty="0"/>
              <a:t> </a:t>
            </a:r>
            <a:r>
              <a:rPr lang="en-US" altLang="zh-CN" dirty="0"/>
              <a:t>ticket</a:t>
            </a:r>
            <a:r>
              <a:rPr lang="zh-CN" altLang="en-US" dirty="0"/>
              <a:t> </a:t>
            </a:r>
            <a:r>
              <a:rPr lang="en-US" altLang="zh-CN" dirty="0"/>
              <a:t>to</a:t>
            </a:r>
            <a:r>
              <a:rPr lang="zh-CN" altLang="en-US" dirty="0"/>
              <a:t> </a:t>
            </a:r>
            <a:r>
              <a:rPr lang="en-US" altLang="zh-CN" dirty="0"/>
              <a:t>corresponding</a:t>
            </a:r>
            <a:r>
              <a:rPr lang="zh-CN" altLang="en-US" dirty="0"/>
              <a:t> </a:t>
            </a:r>
            <a:r>
              <a:rPr lang="en-US" altLang="zh-CN" dirty="0"/>
              <a:t>teams</a:t>
            </a:r>
            <a:r>
              <a:rPr lang="zh-CN" altLang="en-US" dirty="0"/>
              <a:t> </a:t>
            </a:r>
            <a:r>
              <a:rPr lang="en-US" altLang="zh-CN" dirty="0"/>
              <a:t>to</a:t>
            </a:r>
            <a:r>
              <a:rPr lang="zh-CN" altLang="en-US" dirty="0"/>
              <a:t> </a:t>
            </a:r>
            <a:r>
              <a:rPr lang="en-US" altLang="zh-CN" dirty="0"/>
              <a:t>request</a:t>
            </a:r>
            <a:r>
              <a:rPr lang="zh-CN" altLang="en-US" dirty="0"/>
              <a:t> </a:t>
            </a:r>
            <a:r>
              <a:rPr lang="en-US" altLang="zh-CN" dirty="0"/>
              <a:t>access</a:t>
            </a:r>
            <a:r>
              <a:rPr lang="zh-CN" altLang="en-US" dirty="0"/>
              <a:t> </a:t>
            </a:r>
            <a:r>
              <a:rPr lang="en-US" altLang="zh-CN" dirty="0"/>
              <a:t>for</a:t>
            </a:r>
            <a:r>
              <a:rPr lang="zh-CN" altLang="en-US" dirty="0"/>
              <a:t> </a:t>
            </a:r>
            <a:r>
              <a:rPr lang="en-US" altLang="zh-CN" dirty="0"/>
              <a:t>these</a:t>
            </a:r>
            <a:r>
              <a:rPr lang="zh-CN" altLang="en-US" dirty="0"/>
              <a:t> </a:t>
            </a:r>
            <a:r>
              <a:rPr lang="en-US" altLang="zh-CN" dirty="0"/>
              <a:t>new</a:t>
            </a:r>
            <a:r>
              <a:rPr lang="zh-CN" altLang="en-US" dirty="0"/>
              <a:t> </a:t>
            </a:r>
            <a:r>
              <a:rPr lang="en-US" altLang="zh-CN" dirty="0"/>
              <a:t>comers.</a:t>
            </a:r>
            <a:r>
              <a:rPr lang="zh-CN" altLang="en-US" dirty="0"/>
              <a:t> </a:t>
            </a:r>
            <a:endParaRPr lang="en-CA" altLang="zh-CN" dirty="0"/>
          </a:p>
          <a:p>
            <a:endParaRPr lang="en-CA" altLang="zh-CN" dirty="0"/>
          </a:p>
          <a:p>
            <a:r>
              <a:rPr lang="en-US" altLang="zh-CN" dirty="0"/>
              <a:t>This</a:t>
            </a:r>
            <a:r>
              <a:rPr lang="zh-CN" altLang="en-US" dirty="0"/>
              <a:t> </a:t>
            </a:r>
            <a:r>
              <a:rPr lang="en-US" altLang="zh-CN" dirty="0"/>
              <a:t>is</a:t>
            </a:r>
            <a:r>
              <a:rPr lang="zh-CN" altLang="en-US" dirty="0"/>
              <a:t> </a:t>
            </a:r>
            <a:r>
              <a:rPr lang="en-US" altLang="zh-CN" dirty="0"/>
              <a:t>the</a:t>
            </a:r>
            <a:r>
              <a:rPr lang="zh-CN" altLang="en-US" dirty="0"/>
              <a:t> </a:t>
            </a:r>
            <a:r>
              <a:rPr lang="en-US" altLang="zh-CN" dirty="0"/>
              <a:t>normal</a:t>
            </a:r>
            <a:r>
              <a:rPr lang="zh-CN" altLang="en-US" dirty="0"/>
              <a:t> </a:t>
            </a:r>
            <a:r>
              <a:rPr lang="en-US" altLang="zh-CN" dirty="0"/>
              <a:t>procedure.</a:t>
            </a:r>
            <a:r>
              <a:rPr lang="zh-CN" altLang="en-US" dirty="0"/>
              <a:t> </a:t>
            </a:r>
            <a:r>
              <a:rPr lang="en-US" altLang="zh-CN" dirty="0"/>
              <a:t>However,</a:t>
            </a:r>
            <a:r>
              <a:rPr lang="zh-CN" altLang="en-US" dirty="0"/>
              <a:t> </a:t>
            </a:r>
            <a:r>
              <a:rPr lang="en-US" altLang="zh-CN" dirty="0"/>
              <a:t>THAT</a:t>
            </a:r>
            <a:r>
              <a:rPr lang="zh-CN" altLang="en-US" dirty="0"/>
              <a:t> </a:t>
            </a:r>
            <a:r>
              <a:rPr lang="en-US" altLang="zh-CN" dirty="0"/>
              <a:t>ISN’T</a:t>
            </a:r>
            <a:r>
              <a:rPr lang="zh-CN" altLang="en-US" dirty="0"/>
              <a:t> </a:t>
            </a:r>
            <a:r>
              <a:rPr lang="en-US" altLang="zh-CN" dirty="0"/>
              <a:t>ALWAYS</a:t>
            </a:r>
            <a:r>
              <a:rPr lang="zh-CN" altLang="en-US" dirty="0"/>
              <a:t> </a:t>
            </a:r>
            <a:r>
              <a:rPr lang="en-US" altLang="zh-CN" dirty="0"/>
              <a:t>THE</a:t>
            </a:r>
            <a:r>
              <a:rPr lang="zh-CN" altLang="en-US" dirty="0"/>
              <a:t> </a:t>
            </a:r>
            <a:r>
              <a:rPr lang="en-US" altLang="zh-CN" dirty="0"/>
              <a:t>CASE!</a:t>
            </a:r>
            <a:r>
              <a:rPr lang="zh-CN" altLang="en-US" dirty="0"/>
              <a:t> </a:t>
            </a:r>
            <a:endParaRPr lang="en-US" altLang="zh-CN" dirty="0"/>
          </a:p>
          <a:p>
            <a:endParaRPr lang="en-US" altLang="zh-CN" dirty="0"/>
          </a:p>
          <a:p>
            <a:r>
              <a:rPr lang="en-US" altLang="zh-CN" dirty="0"/>
              <a:t>The</a:t>
            </a:r>
            <a:r>
              <a:rPr lang="zh-CN" altLang="en-US" dirty="0"/>
              <a:t> </a:t>
            </a:r>
            <a:r>
              <a:rPr lang="en-US" altLang="zh-CN" dirty="0"/>
              <a:t>education</a:t>
            </a:r>
            <a:r>
              <a:rPr lang="zh-CN" altLang="en-US" dirty="0"/>
              <a:t> </a:t>
            </a:r>
            <a:r>
              <a:rPr lang="en-US" altLang="zh-CN" dirty="0"/>
              <a:t>team,</a:t>
            </a:r>
            <a:r>
              <a:rPr lang="zh-CN" altLang="en-US" dirty="0"/>
              <a:t> </a:t>
            </a:r>
            <a:r>
              <a:rPr lang="en-US" altLang="zh-CN" dirty="0"/>
              <a:t>who’s</a:t>
            </a:r>
            <a:r>
              <a:rPr lang="zh-CN" altLang="en-US" dirty="0"/>
              <a:t> </a:t>
            </a:r>
            <a:r>
              <a:rPr lang="en-US" altLang="zh-CN" dirty="0"/>
              <a:t>responsible</a:t>
            </a:r>
            <a:r>
              <a:rPr lang="zh-CN" altLang="en-US" dirty="0"/>
              <a:t> </a:t>
            </a:r>
            <a:r>
              <a:rPr lang="en-US" altLang="zh-CN" dirty="0"/>
              <a:t>for</a:t>
            </a:r>
            <a:r>
              <a:rPr lang="zh-CN" altLang="en-US" dirty="0"/>
              <a:t> </a:t>
            </a:r>
            <a:r>
              <a:rPr lang="en-US" altLang="zh-CN" dirty="0"/>
              <a:t>monitoring</a:t>
            </a:r>
            <a:r>
              <a:rPr lang="zh-CN" altLang="en-US" dirty="0"/>
              <a:t> </a:t>
            </a:r>
            <a:r>
              <a:rPr lang="en-US" altLang="zh-CN" dirty="0"/>
              <a:t>the</a:t>
            </a:r>
            <a:r>
              <a:rPr lang="zh-CN" altLang="en-US" dirty="0"/>
              <a:t> </a:t>
            </a:r>
            <a:r>
              <a:rPr lang="en-US" altLang="zh-CN" dirty="0"/>
              <a:t>course</a:t>
            </a:r>
            <a:r>
              <a:rPr lang="zh-CN" altLang="en-US" dirty="0"/>
              <a:t> </a:t>
            </a:r>
            <a:r>
              <a:rPr lang="en-US" altLang="zh-CN" dirty="0"/>
              <a:t>completion</a:t>
            </a:r>
            <a:r>
              <a:rPr lang="zh-CN" altLang="en-US" dirty="0"/>
              <a:t> </a:t>
            </a:r>
            <a:r>
              <a:rPr lang="en-US" altLang="zh-CN" dirty="0"/>
              <a:t>and</a:t>
            </a:r>
            <a:r>
              <a:rPr lang="zh-CN" altLang="en-US" dirty="0"/>
              <a:t> </a:t>
            </a:r>
            <a:r>
              <a:rPr lang="en-US" altLang="zh-CN" dirty="0"/>
              <a:t>access</a:t>
            </a:r>
            <a:r>
              <a:rPr lang="zh-CN" altLang="en-US" dirty="0"/>
              <a:t> </a:t>
            </a:r>
            <a:r>
              <a:rPr lang="en-US" altLang="zh-CN" dirty="0"/>
              <a:t>provisioning,</a:t>
            </a:r>
            <a:r>
              <a:rPr lang="zh-CN" altLang="en-US" dirty="0"/>
              <a:t>  </a:t>
            </a:r>
            <a:r>
              <a:rPr lang="en-US" altLang="zh-CN" dirty="0"/>
              <a:t>found</a:t>
            </a:r>
            <a:r>
              <a:rPr lang="zh-CN" altLang="en-US" dirty="0"/>
              <a:t> </a:t>
            </a:r>
            <a:r>
              <a:rPr lang="en-US" altLang="zh-CN" dirty="0"/>
              <a:t>that</a:t>
            </a:r>
            <a:r>
              <a:rPr lang="zh-CN" altLang="en-US" dirty="0"/>
              <a:t> </a:t>
            </a:r>
            <a:r>
              <a:rPr lang="en-US" altLang="zh-CN" dirty="0"/>
              <a:t>there</a:t>
            </a:r>
            <a:r>
              <a:rPr lang="zh-CN" altLang="en-US" dirty="0"/>
              <a:t> </a:t>
            </a:r>
            <a:r>
              <a:rPr lang="en-US" altLang="zh-CN" dirty="0"/>
              <a:t>are</a:t>
            </a:r>
            <a:r>
              <a:rPr lang="zh-CN" altLang="en-US" dirty="0"/>
              <a:t> </a:t>
            </a:r>
            <a:r>
              <a:rPr lang="en-US" altLang="zh-CN" dirty="0"/>
              <a:t>a</a:t>
            </a:r>
            <a:r>
              <a:rPr lang="zh-CN" altLang="en-US" dirty="0"/>
              <a:t> </a:t>
            </a:r>
            <a:r>
              <a:rPr lang="en-US" altLang="zh-CN" dirty="0"/>
              <a:t>lot</a:t>
            </a:r>
            <a:r>
              <a:rPr lang="zh-CN" altLang="en-US" dirty="0"/>
              <a:t> </a:t>
            </a:r>
            <a:r>
              <a:rPr lang="en-US" altLang="zh-CN" dirty="0"/>
              <a:t>of</a:t>
            </a:r>
            <a:r>
              <a:rPr lang="zh-CN" altLang="en-US" dirty="0"/>
              <a:t> </a:t>
            </a:r>
            <a:r>
              <a:rPr lang="en-US" altLang="zh-CN" dirty="0"/>
              <a:t>tickets</a:t>
            </a:r>
            <a:r>
              <a:rPr lang="zh-CN" altLang="en-US" dirty="0"/>
              <a:t> </a:t>
            </a:r>
            <a:r>
              <a:rPr lang="en-US" altLang="zh-CN" dirty="0"/>
              <a:t>asking</a:t>
            </a:r>
            <a:r>
              <a:rPr lang="zh-CN" altLang="en-US" dirty="0"/>
              <a:t> </a:t>
            </a:r>
            <a:r>
              <a:rPr lang="en-US" altLang="zh-CN" dirty="0"/>
              <a:t>for</a:t>
            </a:r>
            <a:r>
              <a:rPr lang="zh-CN" altLang="en-US" dirty="0"/>
              <a:t> </a:t>
            </a:r>
            <a:r>
              <a:rPr lang="en-US" altLang="zh-CN" dirty="0"/>
              <a:t>access,</a:t>
            </a:r>
            <a:r>
              <a:rPr lang="zh-CN" altLang="en-US" dirty="0"/>
              <a:t> </a:t>
            </a:r>
            <a:r>
              <a:rPr lang="en-US" altLang="zh-CN" dirty="0"/>
              <a:t>but</a:t>
            </a:r>
            <a:r>
              <a:rPr lang="zh-CN" altLang="en-US" dirty="0"/>
              <a:t> </a:t>
            </a:r>
            <a:r>
              <a:rPr lang="en-US" altLang="zh-CN" dirty="0"/>
              <a:t>the</a:t>
            </a:r>
            <a:r>
              <a:rPr lang="zh-CN" altLang="en-US" dirty="0"/>
              <a:t> </a:t>
            </a:r>
            <a:r>
              <a:rPr lang="en-US" altLang="zh-CN" dirty="0"/>
              <a:t>completion</a:t>
            </a:r>
            <a:r>
              <a:rPr lang="zh-CN" altLang="en-US" dirty="0"/>
              <a:t> </a:t>
            </a:r>
            <a:r>
              <a:rPr lang="en-US" altLang="zh-CN" dirty="0"/>
              <a:t>rates</a:t>
            </a:r>
            <a:r>
              <a:rPr lang="zh-CN" altLang="en-US" dirty="0"/>
              <a:t> </a:t>
            </a:r>
            <a:r>
              <a:rPr lang="en-US" altLang="zh-CN" dirty="0"/>
              <a:t>of</a:t>
            </a:r>
            <a:r>
              <a:rPr lang="zh-CN" altLang="en-US" dirty="0"/>
              <a:t> </a:t>
            </a:r>
            <a:r>
              <a:rPr lang="en-US" altLang="zh-CN" dirty="0"/>
              <a:t>training</a:t>
            </a:r>
            <a:r>
              <a:rPr lang="zh-CN" altLang="en-US" dirty="0"/>
              <a:t> </a:t>
            </a:r>
            <a:r>
              <a:rPr lang="en-US" altLang="zh-CN" dirty="0"/>
              <a:t>course</a:t>
            </a:r>
            <a:r>
              <a:rPr lang="zh-CN" altLang="en-US" dirty="0"/>
              <a:t> </a:t>
            </a:r>
            <a:r>
              <a:rPr lang="en-US" altLang="zh-CN" dirty="0"/>
              <a:t>are</a:t>
            </a:r>
            <a:r>
              <a:rPr lang="zh-CN" altLang="en-US" dirty="0"/>
              <a:t> </a:t>
            </a:r>
            <a:r>
              <a:rPr lang="en-US" altLang="zh-CN" dirty="0"/>
              <a:t>far</a:t>
            </a:r>
            <a:r>
              <a:rPr lang="zh-CN" altLang="en-US" dirty="0"/>
              <a:t> </a:t>
            </a:r>
            <a:r>
              <a:rPr lang="en-US" altLang="zh-CN" dirty="0"/>
              <a:t>below</a:t>
            </a:r>
            <a:r>
              <a:rPr lang="zh-CN" altLang="en-US" dirty="0"/>
              <a:t> </a:t>
            </a:r>
            <a:r>
              <a:rPr lang="en-US" altLang="zh-CN" dirty="0"/>
              <a:t>an</a:t>
            </a:r>
            <a:r>
              <a:rPr lang="zh-CN" altLang="en-US" dirty="0"/>
              <a:t> </a:t>
            </a:r>
            <a:r>
              <a:rPr lang="en-US" altLang="zh-CN" dirty="0"/>
              <a:t>acceptable</a:t>
            </a:r>
            <a:r>
              <a:rPr lang="zh-CN" altLang="en-US" dirty="0"/>
              <a:t> </a:t>
            </a:r>
            <a:r>
              <a:rPr lang="en-US" altLang="zh-CN" dirty="0"/>
              <a:t>number.</a:t>
            </a:r>
            <a:r>
              <a:rPr lang="zh-CN" altLang="en-US" dirty="0"/>
              <a:t> </a:t>
            </a:r>
            <a:endParaRPr lang="en-CA" altLang="zh-CN" dirty="0"/>
          </a:p>
          <a:p>
            <a:endParaRPr lang="en-CA" altLang="zh-CN" dirty="0"/>
          </a:p>
          <a:p>
            <a:r>
              <a:rPr lang="en-US" altLang="zh-CN" dirty="0"/>
              <a:t>So,</a:t>
            </a:r>
            <a:r>
              <a:rPr lang="zh-CN" altLang="en-US" dirty="0"/>
              <a:t> </a:t>
            </a:r>
            <a:r>
              <a:rPr lang="en-US" altLang="zh-CN" dirty="0"/>
              <a:t>we</a:t>
            </a:r>
            <a:r>
              <a:rPr lang="zh-CN" altLang="en-US" dirty="0"/>
              <a:t> </a:t>
            </a:r>
            <a:r>
              <a:rPr lang="en-US" altLang="zh-CN" dirty="0"/>
              <a:t>got</a:t>
            </a:r>
            <a:r>
              <a:rPr lang="zh-CN" altLang="en-US" dirty="0"/>
              <a:t> </a:t>
            </a:r>
            <a:r>
              <a:rPr lang="en-US" altLang="zh-CN" dirty="0"/>
              <a:t>an</a:t>
            </a:r>
            <a:r>
              <a:rPr lang="zh-CN" altLang="en-US" dirty="0"/>
              <a:t> </a:t>
            </a:r>
            <a:r>
              <a:rPr lang="en-US" altLang="zh-CN" dirty="0"/>
              <a:t>inquiry</a:t>
            </a:r>
            <a:r>
              <a:rPr lang="zh-CN" altLang="en-US" dirty="0"/>
              <a:t> </a:t>
            </a:r>
            <a:r>
              <a:rPr lang="en-US" altLang="zh-CN" dirty="0"/>
              <a:t>from</a:t>
            </a:r>
            <a:r>
              <a:rPr lang="zh-CN" altLang="en-US" dirty="0"/>
              <a:t> </a:t>
            </a:r>
            <a:r>
              <a:rPr lang="en-US" altLang="zh-CN" dirty="0"/>
              <a:t>the</a:t>
            </a:r>
            <a:r>
              <a:rPr lang="zh-CN" altLang="en-US" dirty="0"/>
              <a:t> </a:t>
            </a:r>
            <a:r>
              <a:rPr lang="en-US" altLang="zh-CN" dirty="0"/>
              <a:t>education</a:t>
            </a:r>
            <a:r>
              <a:rPr lang="zh-CN" altLang="en-US" dirty="0"/>
              <a:t> </a:t>
            </a:r>
            <a:r>
              <a:rPr lang="en-US" altLang="zh-CN" dirty="0"/>
              <a:t>team:</a:t>
            </a:r>
            <a:r>
              <a:rPr lang="zh-CN" altLang="en-US" dirty="0"/>
              <a:t> </a:t>
            </a:r>
            <a:endParaRPr lang="en-US" altLang="zh-CN" dirty="0"/>
          </a:p>
          <a:p>
            <a:endParaRPr lang="en-US" altLang="zh-CN" dirty="0"/>
          </a:p>
          <a:p>
            <a:endParaRPr lang="en-US" altLang="zh-CN" dirty="0"/>
          </a:p>
          <a:p>
            <a:endParaRPr lang="en-US" altLang="zh-CN" dirty="0"/>
          </a:p>
          <a:p>
            <a:r>
              <a:rPr lang="zh-CN" altLang="en-US" dirty="0"/>
              <a:t> </a:t>
            </a:r>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7</a:t>
            </a:fld>
            <a:endParaRPr lang="en-US" altLang="en-US"/>
          </a:p>
        </p:txBody>
      </p:sp>
    </p:spTree>
    <p:extLst>
      <p:ext uri="{BB962C8B-B14F-4D97-AF65-F5344CB8AC3E}">
        <p14:creationId xmlns:p14="http://schemas.microsoft.com/office/powerpoint/2010/main" val="147430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lvl="0" indent="0" algn="l" defTabSz="457200" rtl="0" eaLnBrk="0" fontAlgn="base" latinLnBrk="0" hangingPunct="0">
              <a:lnSpc>
                <a:spcPct val="100000"/>
              </a:lnSpc>
              <a:spcBef>
                <a:spcPct val="30000"/>
              </a:spcBef>
              <a:spcAft>
                <a:spcPct val="0"/>
              </a:spcAft>
              <a:buClrTx/>
              <a:buSzTx/>
              <a:buFontTx/>
              <a:buNone/>
              <a:tabLst/>
              <a:defRPr/>
            </a:pPr>
            <a:r>
              <a:rPr lang="en-US" altLang="zh-CN" dirty="0"/>
              <a:t>Therefore,</a:t>
            </a:r>
            <a:r>
              <a:rPr lang="zh-CN" altLang="en-US" dirty="0"/>
              <a:t> </a:t>
            </a:r>
            <a:r>
              <a:rPr lang="en-US" altLang="zh-CN" dirty="0"/>
              <a:t>we</a:t>
            </a:r>
            <a:r>
              <a:rPr lang="zh-CN" altLang="en-US" dirty="0"/>
              <a:t> </a:t>
            </a:r>
            <a:r>
              <a:rPr lang="en-US" altLang="zh-CN" dirty="0"/>
              <a:t>got</a:t>
            </a:r>
            <a:r>
              <a:rPr lang="zh-CN" altLang="en-US" dirty="0"/>
              <a:t> </a:t>
            </a:r>
            <a:r>
              <a:rPr lang="en-US" altLang="zh-CN" dirty="0"/>
              <a:t>an</a:t>
            </a:r>
            <a:r>
              <a:rPr lang="zh-CN" altLang="en-US" dirty="0"/>
              <a:t> </a:t>
            </a:r>
            <a:r>
              <a:rPr lang="en-US" altLang="zh-CN" dirty="0"/>
              <a:t>inquiry</a:t>
            </a:r>
            <a:r>
              <a:rPr lang="zh-CN" altLang="en-US" dirty="0"/>
              <a:t> </a:t>
            </a:r>
            <a:r>
              <a:rPr lang="en-US" altLang="zh-CN" dirty="0"/>
              <a:t>from</a:t>
            </a:r>
            <a:r>
              <a:rPr lang="zh-CN" altLang="en-US" dirty="0"/>
              <a:t> </a:t>
            </a:r>
            <a:r>
              <a:rPr lang="en-US" altLang="zh-CN" dirty="0"/>
              <a:t>the</a:t>
            </a:r>
            <a:r>
              <a:rPr lang="zh-CN" altLang="en-US" dirty="0"/>
              <a:t> </a:t>
            </a:r>
            <a:r>
              <a:rPr lang="en-US" altLang="zh-CN" dirty="0"/>
              <a:t>education</a:t>
            </a:r>
            <a:r>
              <a:rPr lang="zh-CN" altLang="en-US" dirty="0"/>
              <a:t> </a:t>
            </a:r>
            <a:r>
              <a:rPr lang="en-US" altLang="zh-CN" dirty="0"/>
              <a:t>team:</a:t>
            </a:r>
            <a:r>
              <a:rPr lang="zh-CN" altLang="en-US" dirty="0"/>
              <a:t> </a:t>
            </a:r>
            <a:r>
              <a:rPr lang="en-US" altLang="zh-CN" dirty="0"/>
              <a:t>they</a:t>
            </a:r>
            <a:r>
              <a:rPr lang="zh-CN" altLang="en-US" dirty="0"/>
              <a:t> </a:t>
            </a:r>
            <a:r>
              <a:rPr lang="en-US" altLang="zh-CN" dirty="0"/>
              <a:t>asked:</a:t>
            </a:r>
            <a:r>
              <a:rPr lang="zh-CN" altLang="en-US" dirty="0"/>
              <a:t> </a:t>
            </a:r>
            <a:r>
              <a:rPr lang="en-US" altLang="zh-CN" dirty="0"/>
              <a:t>what</a:t>
            </a:r>
            <a:r>
              <a:rPr lang="zh-CN" altLang="en-US" dirty="0"/>
              <a:t> </a:t>
            </a:r>
            <a:r>
              <a:rPr lang="en-US" altLang="zh-CN" dirty="0"/>
              <a:t>happened?</a:t>
            </a:r>
            <a:r>
              <a:rPr lang="zh-CN" altLang="en-US" dirty="0"/>
              <a:t> </a:t>
            </a:r>
            <a:endParaRPr lang="en-CA" altLang="zh-CN" dirty="0"/>
          </a:p>
          <a:p>
            <a:pPr marL="0" marR="0" lvl="0" indent="0" algn="l" defTabSz="457200" rtl="0" eaLnBrk="0" fontAlgn="base" latinLnBrk="0" hangingPunct="0">
              <a:lnSpc>
                <a:spcPct val="100000"/>
              </a:lnSpc>
              <a:spcBef>
                <a:spcPct val="30000"/>
              </a:spcBef>
              <a:spcAft>
                <a:spcPct val="0"/>
              </a:spcAft>
              <a:buClrTx/>
              <a:buSzTx/>
              <a:buFontTx/>
              <a:buNone/>
              <a:tabLst/>
              <a:defRPr/>
            </a:pPr>
            <a:endParaRPr lang="en-CA" altLang="zh-CN" dirty="0"/>
          </a:p>
          <a:p>
            <a:pPr marL="0" marR="0" lvl="0" indent="0" algn="l" defTabSz="457200" rtl="0" eaLnBrk="0" fontAlgn="base" latinLnBrk="0" hangingPunct="0">
              <a:lnSpc>
                <a:spcPct val="100000"/>
              </a:lnSpc>
              <a:spcBef>
                <a:spcPct val="30000"/>
              </a:spcBef>
              <a:spcAft>
                <a:spcPct val="0"/>
              </a:spcAft>
              <a:buClrTx/>
              <a:buSzTx/>
              <a:buFontTx/>
              <a:buNone/>
              <a:tabLst/>
              <a:defRPr/>
            </a:pPr>
            <a:r>
              <a:rPr lang="en-US" altLang="zh-CN" dirty="0"/>
              <a:t>Obviously, this is a very broad and blurry question.</a:t>
            </a:r>
            <a:r>
              <a:rPr lang="zh-CN" altLang="en-US" dirty="0"/>
              <a:t> </a:t>
            </a:r>
            <a:r>
              <a:rPr lang="en-US" altLang="zh-CN" dirty="0"/>
              <a:t>So, as</a:t>
            </a:r>
            <a:r>
              <a:rPr lang="zh-CN" altLang="en-US" dirty="0"/>
              <a:t> </a:t>
            </a:r>
            <a:r>
              <a:rPr lang="en-US" altLang="zh-CN" dirty="0"/>
              <a:t>an</a:t>
            </a:r>
            <a:r>
              <a:rPr lang="zh-CN" altLang="en-US" dirty="0"/>
              <a:t> </a:t>
            </a:r>
            <a:r>
              <a:rPr lang="en-US" altLang="zh-CN" dirty="0"/>
              <a:t>analyst,</a:t>
            </a:r>
            <a:r>
              <a:rPr lang="zh-CN" altLang="en-US" dirty="0"/>
              <a:t> </a:t>
            </a:r>
            <a:r>
              <a:rPr lang="en-US" altLang="zh-CN" dirty="0"/>
              <a:t>an essential step is to reinterpret the question, break it into smaller pieces and turn unmeasurable KPI into measurable numbers.</a:t>
            </a:r>
            <a:r>
              <a:rPr lang="zh-CN" altLang="en-US" dirty="0"/>
              <a:t> </a:t>
            </a:r>
            <a:endParaRPr lang="en-US" altLang="zh-CN" dirty="0"/>
          </a:p>
          <a:p>
            <a:pPr marL="0" marR="0" lvl="0" indent="0" algn="l" defTabSz="4572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457200" rtl="0" eaLnBrk="0" fontAlgn="base" latinLnBrk="0" hangingPunct="0">
              <a:lnSpc>
                <a:spcPct val="100000"/>
              </a:lnSpc>
              <a:spcBef>
                <a:spcPct val="30000"/>
              </a:spcBef>
              <a:spcAft>
                <a:spcPct val="0"/>
              </a:spcAft>
              <a:buClrTx/>
              <a:buSzTx/>
              <a:buFontTx/>
              <a:buNone/>
              <a:tabLst/>
              <a:defRPr/>
            </a:pPr>
            <a:r>
              <a:rPr lang="en-US" altLang="zh-CN" dirty="0"/>
              <a:t>In</a:t>
            </a:r>
            <a:r>
              <a:rPr lang="zh-CN" altLang="en-US" dirty="0"/>
              <a:t> </a:t>
            </a:r>
            <a:r>
              <a:rPr lang="en-US" altLang="zh-CN" dirty="0"/>
              <a:t>other</a:t>
            </a:r>
            <a:r>
              <a:rPr lang="zh-CN" altLang="en-US" dirty="0"/>
              <a:t> </a:t>
            </a:r>
            <a:r>
              <a:rPr lang="en-US" altLang="zh-CN" dirty="0"/>
              <a:t>words,</a:t>
            </a:r>
            <a:r>
              <a:rPr lang="zh-CN" altLang="en-US" dirty="0"/>
              <a:t> </a:t>
            </a:r>
            <a:r>
              <a:rPr lang="en-US" altLang="zh-CN" dirty="0"/>
              <a:t>they</a:t>
            </a:r>
            <a:r>
              <a:rPr lang="zh-CN" altLang="en-US" dirty="0"/>
              <a:t> </a:t>
            </a:r>
            <a:r>
              <a:rPr lang="en-US" altLang="zh-CN" dirty="0"/>
              <a:t>are</a:t>
            </a:r>
            <a:r>
              <a:rPr lang="zh-CN" altLang="en-US" dirty="0"/>
              <a:t> </a:t>
            </a:r>
            <a:r>
              <a:rPr lang="en-US" altLang="zh-CN" dirty="0"/>
              <a:t>asking</a:t>
            </a:r>
            <a:r>
              <a:rPr lang="zh-CN" altLang="en-US" dirty="0"/>
              <a:t> </a:t>
            </a:r>
            <a:r>
              <a:rPr lang="en-US" altLang="zh-CN" dirty="0"/>
              <a:t>us</a:t>
            </a:r>
            <a:r>
              <a:rPr lang="zh-CN" altLang="en-US" dirty="0"/>
              <a:t> </a:t>
            </a:r>
            <a:r>
              <a:rPr lang="en-US" altLang="zh-CN" dirty="0"/>
              <a:t>to</a:t>
            </a:r>
            <a:r>
              <a:rPr lang="zh-CN" altLang="en-US" dirty="0"/>
              <a:t> </a:t>
            </a:r>
            <a:endParaRPr lang="en-CA" altLang="zh-CN" dirty="0"/>
          </a:p>
          <a:p>
            <a:pPr marL="171450" marR="0" lvl="0" indent="-171450" algn="l" defTabSz="457200" rtl="0" eaLnBrk="0" fontAlgn="base" latinLnBrk="0" hangingPunct="0">
              <a:lnSpc>
                <a:spcPct val="100000"/>
              </a:lnSpc>
              <a:spcBef>
                <a:spcPct val="30000"/>
              </a:spcBef>
              <a:spcAft>
                <a:spcPct val="0"/>
              </a:spcAft>
              <a:buClrTx/>
              <a:buSzTx/>
              <a:buFontTx/>
              <a:buChar char="-"/>
              <a:tabLst/>
              <a:defRPr/>
            </a:pPr>
            <a:r>
              <a:rPr lang="en-US" altLang="zh-CN" dirty="0"/>
              <a:t>evaluate</a:t>
            </a:r>
            <a:r>
              <a:rPr lang="zh-CN" altLang="en-US" dirty="0"/>
              <a:t> </a:t>
            </a:r>
            <a:r>
              <a:rPr lang="en-US" altLang="zh-CN" dirty="0"/>
              <a:t>the</a:t>
            </a:r>
            <a:r>
              <a:rPr lang="zh-CN" altLang="en-US" dirty="0"/>
              <a:t> </a:t>
            </a:r>
            <a:r>
              <a:rPr lang="en-US" altLang="zh-CN" dirty="0"/>
              <a:t>efficiency</a:t>
            </a:r>
            <a:r>
              <a:rPr lang="zh-CN" altLang="en-US" dirty="0"/>
              <a:t> </a:t>
            </a:r>
            <a:r>
              <a:rPr lang="en-US" altLang="zh-CN" dirty="0"/>
              <a:t>of</a:t>
            </a:r>
            <a:r>
              <a:rPr lang="zh-CN" altLang="en-US" dirty="0"/>
              <a:t> </a:t>
            </a:r>
            <a:r>
              <a:rPr lang="en-US" altLang="zh-CN" dirty="0"/>
              <a:t>clinical</a:t>
            </a:r>
            <a:r>
              <a:rPr lang="zh-CN" altLang="en-US" dirty="0"/>
              <a:t> </a:t>
            </a:r>
            <a:r>
              <a:rPr lang="en-US" altLang="zh-CN" dirty="0"/>
              <a:t>training</a:t>
            </a:r>
            <a:r>
              <a:rPr lang="zh-CN" altLang="en-US" dirty="0"/>
              <a:t> </a:t>
            </a:r>
            <a:r>
              <a:rPr lang="en-US" altLang="zh-CN" dirty="0"/>
              <a:t>procedure</a:t>
            </a:r>
            <a:r>
              <a:rPr lang="zh-CN" altLang="en-US" dirty="0"/>
              <a:t> </a:t>
            </a:r>
            <a:endParaRPr lang="en-CA" altLang="zh-CN" dirty="0"/>
          </a:p>
          <a:p>
            <a:pPr marL="171450" marR="0" lvl="0" indent="-171450" algn="l" defTabSz="457200" rtl="0" eaLnBrk="0" fontAlgn="base" latinLnBrk="0" hangingPunct="0">
              <a:lnSpc>
                <a:spcPct val="100000"/>
              </a:lnSpc>
              <a:spcBef>
                <a:spcPct val="30000"/>
              </a:spcBef>
              <a:spcAft>
                <a:spcPct val="0"/>
              </a:spcAft>
              <a:buClrTx/>
              <a:buSzTx/>
              <a:buFontTx/>
              <a:buChar char="-"/>
              <a:tabLst/>
              <a:defRPr/>
            </a:pPr>
            <a:r>
              <a:rPr lang="en-US" altLang="zh-CN" dirty="0"/>
              <a:t>find</a:t>
            </a:r>
            <a:r>
              <a:rPr lang="zh-CN" altLang="en-US" dirty="0"/>
              <a:t> </a:t>
            </a:r>
            <a:r>
              <a:rPr lang="en-US" altLang="zh-CN" dirty="0"/>
              <a:t>out</a:t>
            </a:r>
            <a:r>
              <a:rPr lang="zh-CN" altLang="en-US" dirty="0"/>
              <a:t> </a:t>
            </a:r>
            <a:r>
              <a:rPr lang="en-US" altLang="zh-CN" dirty="0"/>
              <a:t>where</a:t>
            </a:r>
            <a:r>
              <a:rPr lang="zh-CN" altLang="en-US" dirty="0"/>
              <a:t> </a:t>
            </a:r>
            <a:r>
              <a:rPr lang="en-US" altLang="zh-CN" dirty="0"/>
              <a:t>the discrepancies lie in</a:t>
            </a:r>
          </a:p>
          <a:p>
            <a:pPr marL="171450" marR="0" lvl="0" indent="-171450" algn="l" defTabSz="457200" rtl="0" eaLnBrk="0" fontAlgn="base" latinLnBrk="0" hangingPunct="0">
              <a:lnSpc>
                <a:spcPct val="100000"/>
              </a:lnSpc>
              <a:spcBef>
                <a:spcPct val="30000"/>
              </a:spcBef>
              <a:spcAft>
                <a:spcPct val="0"/>
              </a:spcAft>
              <a:buClrTx/>
              <a:buSzTx/>
              <a:buFontTx/>
              <a:buChar char="-"/>
              <a:tabLst/>
              <a:defRPr/>
            </a:pPr>
            <a:r>
              <a:rPr lang="en-US" altLang="zh-CN" dirty="0"/>
              <a:t>And</a:t>
            </a:r>
            <a:r>
              <a:rPr lang="zh-CN" altLang="en-US" dirty="0"/>
              <a:t> </a:t>
            </a:r>
            <a:r>
              <a:rPr lang="en-US" altLang="zh-CN" dirty="0"/>
              <a:t>where</a:t>
            </a:r>
            <a:r>
              <a:rPr lang="zh-CN" altLang="en-US" dirty="0"/>
              <a:t> </a:t>
            </a:r>
            <a:r>
              <a:rPr lang="en-US" altLang="zh-CN" dirty="0"/>
              <a:t>can</a:t>
            </a:r>
            <a:r>
              <a:rPr lang="zh-CN" altLang="en-US" dirty="0"/>
              <a:t> </a:t>
            </a:r>
            <a:r>
              <a:rPr lang="en-US" altLang="zh-CN" dirty="0"/>
              <a:t>we</a:t>
            </a:r>
            <a:r>
              <a:rPr lang="zh-CN" altLang="en-US" dirty="0"/>
              <a:t> </a:t>
            </a:r>
            <a:r>
              <a:rPr lang="en-US" altLang="zh-CN" dirty="0"/>
              <a:t>improve?</a:t>
            </a:r>
            <a:r>
              <a:rPr lang="zh-CN" altLang="en-US" dirty="0"/>
              <a:t> </a:t>
            </a:r>
            <a:endParaRPr lang="en-US" altLang="zh-CN" dirty="0"/>
          </a:p>
          <a:p>
            <a:endParaRPr lang="en-US" dirty="0"/>
          </a:p>
          <a:p>
            <a:r>
              <a:rPr lang="en-US" altLang="zh-CN" dirty="0"/>
              <a:t>To</a:t>
            </a:r>
            <a:r>
              <a:rPr lang="zh-CN" altLang="en-US" dirty="0"/>
              <a:t> </a:t>
            </a:r>
            <a:r>
              <a:rPr lang="en-US" altLang="zh-CN" dirty="0"/>
              <a:t>get</a:t>
            </a:r>
            <a:r>
              <a:rPr lang="zh-CN" altLang="en-US" dirty="0"/>
              <a:t> </a:t>
            </a:r>
            <a:r>
              <a:rPr lang="en-US" altLang="zh-CN" dirty="0"/>
              <a:t>answers,</a:t>
            </a:r>
            <a:r>
              <a:rPr lang="zh-CN" altLang="en-US" dirty="0"/>
              <a:t> </a:t>
            </a:r>
            <a:r>
              <a:rPr lang="en-US" altLang="zh-CN" dirty="0"/>
              <a:t>we</a:t>
            </a:r>
            <a:r>
              <a:rPr lang="zh-CN" altLang="en-US" dirty="0"/>
              <a:t> </a:t>
            </a:r>
            <a:r>
              <a:rPr lang="en-US" altLang="zh-CN" dirty="0"/>
              <a:t>need</a:t>
            </a:r>
            <a:r>
              <a:rPr lang="zh-CN" altLang="en-US" dirty="0"/>
              <a:t> </a:t>
            </a:r>
            <a:r>
              <a:rPr lang="en-US" altLang="zh-CN" dirty="0"/>
              <a:t>measurable</a:t>
            </a:r>
            <a:r>
              <a:rPr lang="zh-CN" altLang="en-US" dirty="0"/>
              <a:t> </a:t>
            </a:r>
            <a:r>
              <a:rPr lang="en-US" altLang="zh-CN" dirty="0"/>
              <a:t>number</a:t>
            </a:r>
            <a:r>
              <a:rPr lang="zh-CN" altLang="en-US" dirty="0"/>
              <a:t> </a:t>
            </a:r>
            <a:r>
              <a:rPr lang="en-US" altLang="zh-CN" dirty="0"/>
              <a:t>to</a:t>
            </a:r>
            <a:r>
              <a:rPr lang="zh-CN" altLang="en-US" dirty="0"/>
              <a:t> </a:t>
            </a:r>
            <a:r>
              <a:rPr lang="en-US" altLang="zh-CN" dirty="0"/>
              <a:t>quantify</a:t>
            </a:r>
            <a:r>
              <a:rPr lang="zh-CN" altLang="en-US" dirty="0"/>
              <a:t> </a:t>
            </a:r>
            <a:r>
              <a:rPr lang="en-US" altLang="zh-CN" dirty="0"/>
              <a:t>the</a:t>
            </a:r>
            <a:r>
              <a:rPr lang="zh-CN" altLang="en-US" dirty="0"/>
              <a:t> </a:t>
            </a:r>
            <a:r>
              <a:rPr lang="en-US" altLang="zh-CN" dirty="0"/>
              <a:t>efficiency</a:t>
            </a:r>
            <a:r>
              <a:rPr lang="zh-CN" altLang="en-US" dirty="0"/>
              <a:t> </a:t>
            </a:r>
            <a:r>
              <a:rPr lang="en-US" altLang="zh-CN" dirty="0"/>
              <a:t>of</a:t>
            </a:r>
            <a:r>
              <a:rPr lang="zh-CN" altLang="en-US" dirty="0"/>
              <a:t> </a:t>
            </a:r>
            <a:r>
              <a:rPr lang="en-US" altLang="zh-CN" dirty="0"/>
              <a:t>the</a:t>
            </a:r>
            <a:r>
              <a:rPr lang="zh-CN" altLang="en-US" dirty="0"/>
              <a:t> </a:t>
            </a:r>
            <a:r>
              <a:rPr lang="en-US" altLang="zh-CN" dirty="0"/>
              <a:t>procedure.</a:t>
            </a:r>
            <a:r>
              <a:rPr lang="zh-CN" altLang="en-US" dirty="0"/>
              <a:t> </a:t>
            </a:r>
            <a:r>
              <a:rPr lang="en-US" altLang="zh-CN" dirty="0"/>
              <a:t>Therefore,</a:t>
            </a:r>
            <a:r>
              <a:rPr lang="zh-CN" altLang="en-US" dirty="0"/>
              <a:t> </a:t>
            </a:r>
            <a:r>
              <a:rPr lang="en-US" altLang="zh-CN" dirty="0"/>
              <a:t>we</a:t>
            </a:r>
            <a:r>
              <a:rPr lang="zh-CN" altLang="en-US" dirty="0"/>
              <a:t> </a:t>
            </a:r>
            <a:r>
              <a:rPr lang="en-US" altLang="zh-CN" dirty="0"/>
              <a:t>got</a:t>
            </a:r>
            <a:r>
              <a:rPr lang="zh-CN" altLang="en-US" dirty="0"/>
              <a:t> </a:t>
            </a:r>
            <a:r>
              <a:rPr lang="en-US" altLang="zh-CN" dirty="0"/>
              <a:t>a</a:t>
            </a:r>
            <a:r>
              <a:rPr lang="zh-CN" altLang="en-US" dirty="0"/>
              <a:t> </a:t>
            </a:r>
            <a:r>
              <a:rPr lang="en-US" altLang="zh-CN" dirty="0"/>
              <a:t>list</a:t>
            </a:r>
            <a:r>
              <a:rPr lang="zh-CN" altLang="en-US" dirty="0"/>
              <a:t> </a:t>
            </a:r>
            <a:r>
              <a:rPr lang="en-US" altLang="zh-CN" dirty="0"/>
              <a:t>of</a:t>
            </a:r>
            <a:r>
              <a:rPr lang="zh-CN" altLang="en-US" dirty="0"/>
              <a:t> </a:t>
            </a:r>
            <a:r>
              <a:rPr lang="en-US" altLang="zh-CN" dirty="0"/>
              <a:t>straightforward</a:t>
            </a:r>
            <a:r>
              <a:rPr lang="zh-CN" altLang="en-US" dirty="0"/>
              <a:t> </a:t>
            </a:r>
            <a:r>
              <a:rPr lang="en-US" altLang="zh-CN" dirty="0"/>
              <a:t>questions</a:t>
            </a:r>
            <a:r>
              <a:rPr lang="zh-CN" altLang="en-US" dirty="0"/>
              <a:t> </a:t>
            </a:r>
            <a:r>
              <a:rPr lang="en-US" altLang="zh-CN" dirty="0"/>
              <a:t>to</a:t>
            </a:r>
            <a:r>
              <a:rPr lang="zh-CN" altLang="en-US" dirty="0"/>
              <a:t> </a:t>
            </a:r>
            <a:r>
              <a:rPr lang="en-US" altLang="zh-CN" dirty="0"/>
              <a:t>review</a:t>
            </a:r>
            <a:r>
              <a:rPr lang="zh-CN" altLang="en-US" dirty="0"/>
              <a:t> </a:t>
            </a:r>
            <a:r>
              <a:rPr lang="en-US" altLang="zh-CN" dirty="0"/>
              <a:t>the</a:t>
            </a:r>
            <a:r>
              <a:rPr lang="zh-CN" altLang="en-US" dirty="0"/>
              <a:t> </a:t>
            </a:r>
            <a:r>
              <a:rPr lang="en-US" altLang="zh-CN" dirty="0"/>
              <a:t>current</a:t>
            </a:r>
            <a:r>
              <a:rPr lang="zh-CN" altLang="en-US" dirty="0"/>
              <a:t> </a:t>
            </a:r>
            <a:r>
              <a:rPr lang="en-US" altLang="zh-CN" dirty="0"/>
              <a:t>process</a:t>
            </a:r>
            <a:r>
              <a:rPr lang="zh-CN" altLang="en-US" dirty="0"/>
              <a:t> </a:t>
            </a:r>
            <a:r>
              <a:rPr lang="en-US" altLang="zh-CN" dirty="0"/>
              <a:t>from</a:t>
            </a:r>
            <a:r>
              <a:rPr lang="zh-CN" altLang="en-US" dirty="0"/>
              <a:t> </a:t>
            </a:r>
            <a:r>
              <a:rPr lang="en-US" altLang="zh-CN" dirty="0"/>
              <a:t>different</a:t>
            </a:r>
            <a:r>
              <a:rPr lang="zh-CN" altLang="en-US" dirty="0"/>
              <a:t> </a:t>
            </a:r>
            <a:r>
              <a:rPr lang="en-US" altLang="zh-CN" dirty="0"/>
              <a:t>angles:</a:t>
            </a:r>
            <a:r>
              <a:rPr lang="zh-CN" altLang="en-US" dirty="0"/>
              <a:t>  </a:t>
            </a:r>
            <a:endParaRPr lang="en-US" altLang="zh-CN" dirty="0"/>
          </a:p>
          <a:p>
            <a:endParaRPr lang="en-US" dirty="0"/>
          </a:p>
          <a:p>
            <a:pPr rtl="0" fontAlgn="base"/>
            <a:br>
              <a:rPr lang="en-CA" b="0" dirty="0">
                <a:effectLst/>
              </a:rPr>
            </a:br>
            <a:r>
              <a:rPr lang="en-CA" sz="1200" b="0" i="1" u="none" strike="noStrike" kern="1200" dirty="0">
                <a:solidFill>
                  <a:schemeClr val="tx1"/>
                </a:solidFill>
                <a:effectLst/>
                <a:latin typeface="+mn-lt"/>
                <a:ea typeface="MS PGothic" panose="020B0600070205080204" pitchFamily="34" charset="-128"/>
                <a:cs typeface="ＭＳ Ｐゴシック"/>
              </a:rPr>
              <a:t>Who needs training? </a:t>
            </a:r>
          </a:p>
          <a:p>
            <a:pPr rtl="0" fontAlgn="base"/>
            <a:r>
              <a:rPr lang="en-CA" sz="1200" b="0" i="1" u="none" strike="noStrike" kern="1200" dirty="0">
                <a:solidFill>
                  <a:schemeClr val="tx1"/>
                </a:solidFill>
                <a:effectLst/>
                <a:latin typeface="+mn-lt"/>
                <a:ea typeface="MS PGothic" panose="020B0600070205080204" pitchFamily="34" charset="-128"/>
                <a:cs typeface="ＭＳ Ｐゴシック"/>
              </a:rPr>
              <a:t>Which roles need which specific training? </a:t>
            </a:r>
            <a:r>
              <a:rPr lang="en-US" altLang="zh-CN" sz="1200" b="0" i="1" u="none" strike="noStrike" kern="1200" dirty="0" err="1">
                <a:solidFill>
                  <a:schemeClr val="tx1"/>
                </a:solidFill>
                <a:effectLst/>
                <a:latin typeface="+mn-lt"/>
                <a:ea typeface="MS PGothic" panose="020B0600070205080204" pitchFamily="34" charset="-128"/>
                <a:cs typeface="ＭＳ Ｐゴシック"/>
              </a:rPr>
              <a:t>Cuz</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a:solidFill>
                  <a:schemeClr val="tx1"/>
                </a:solidFill>
                <a:effectLst/>
                <a:latin typeface="+mn-lt"/>
                <a:ea typeface="MS PGothic" panose="020B0600070205080204" pitchFamily="34" charset="-128"/>
                <a:cs typeface="ＭＳ Ｐゴシック"/>
              </a:rPr>
              <a:t>the</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a:solidFill>
                  <a:schemeClr val="tx1"/>
                </a:solidFill>
                <a:effectLst/>
                <a:latin typeface="+mn-lt"/>
                <a:ea typeface="MS PGothic" panose="020B0600070205080204" pitchFamily="34" charset="-128"/>
                <a:cs typeface="ＭＳ Ｐゴシック"/>
              </a:rPr>
              <a:t>training</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a:solidFill>
                  <a:schemeClr val="tx1"/>
                </a:solidFill>
                <a:effectLst/>
                <a:latin typeface="+mn-lt"/>
                <a:ea typeface="MS PGothic" panose="020B0600070205080204" pitchFamily="34" charset="-128"/>
                <a:cs typeface="ＭＳ Ｐゴシック"/>
              </a:rPr>
              <a:t>required</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a:solidFill>
                  <a:schemeClr val="tx1"/>
                </a:solidFill>
                <a:effectLst/>
                <a:latin typeface="+mn-lt"/>
                <a:ea typeface="MS PGothic" panose="020B0600070205080204" pitchFamily="34" charset="-128"/>
                <a:cs typeface="ＭＳ Ｐゴシック"/>
              </a:rPr>
              <a:t>for</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a:solidFill>
                  <a:schemeClr val="tx1"/>
                </a:solidFill>
                <a:effectLst/>
                <a:latin typeface="+mn-lt"/>
                <a:ea typeface="MS PGothic" panose="020B0600070205080204" pitchFamily="34" charset="-128"/>
                <a:cs typeface="ＭＳ Ｐゴシック"/>
              </a:rPr>
              <a:t>nurses</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a:solidFill>
                  <a:schemeClr val="tx1"/>
                </a:solidFill>
                <a:effectLst/>
                <a:latin typeface="+mn-lt"/>
                <a:ea typeface="MS PGothic" panose="020B0600070205080204" pitchFamily="34" charset="-128"/>
                <a:cs typeface="ＭＳ Ｐゴシック"/>
              </a:rPr>
              <a:t>and</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err="1">
                <a:solidFill>
                  <a:schemeClr val="tx1"/>
                </a:solidFill>
                <a:effectLst/>
                <a:latin typeface="+mn-lt"/>
                <a:ea typeface="MS PGothic" panose="020B0600070205080204" pitchFamily="34" charset="-128"/>
                <a:cs typeface="ＭＳ Ｐゴシック"/>
              </a:rPr>
              <a:t>phisician</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a:solidFill>
                  <a:schemeClr val="tx1"/>
                </a:solidFill>
                <a:effectLst/>
                <a:latin typeface="+mn-lt"/>
                <a:ea typeface="MS PGothic" panose="020B0600070205080204" pitchFamily="34" charset="-128"/>
                <a:cs typeface="ＭＳ Ｐゴシック"/>
              </a:rPr>
              <a:t>would</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a:solidFill>
                  <a:schemeClr val="tx1"/>
                </a:solidFill>
                <a:effectLst/>
                <a:latin typeface="+mn-lt"/>
                <a:ea typeface="MS PGothic" panose="020B0600070205080204" pitchFamily="34" charset="-128"/>
                <a:cs typeface="ＭＳ Ｐゴシック"/>
              </a:rPr>
              <a:t>be</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r>
              <a:rPr lang="en-US" altLang="zh-CN" sz="1200" b="0" i="1" u="none" strike="noStrike" kern="1200" dirty="0" err="1">
                <a:solidFill>
                  <a:schemeClr val="tx1"/>
                </a:solidFill>
                <a:effectLst/>
                <a:latin typeface="+mn-lt"/>
                <a:ea typeface="MS PGothic" panose="020B0600070205080204" pitchFamily="34" charset="-128"/>
                <a:cs typeface="ＭＳ Ｐゴシック"/>
              </a:rPr>
              <a:t>defiiferent</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endParaRPr lang="en-CA" sz="1200" b="0" i="1" u="none" strike="noStrike" kern="1200" dirty="0">
              <a:solidFill>
                <a:schemeClr val="tx1"/>
              </a:solidFill>
              <a:effectLst/>
              <a:latin typeface="+mn-lt"/>
              <a:ea typeface="MS PGothic" panose="020B0600070205080204" pitchFamily="34" charset="-128"/>
              <a:cs typeface="ＭＳ Ｐゴシック"/>
            </a:endParaRPr>
          </a:p>
          <a:p>
            <a:pPr rtl="0" fontAlgn="base"/>
            <a:r>
              <a:rPr lang="en-CA" sz="1200" b="0" i="1" u="none" strike="noStrike" kern="1200" dirty="0">
                <a:solidFill>
                  <a:schemeClr val="tx1"/>
                </a:solidFill>
                <a:effectLst/>
                <a:latin typeface="+mn-lt"/>
                <a:ea typeface="MS PGothic" panose="020B0600070205080204" pitchFamily="34" charset="-128"/>
                <a:cs typeface="ＭＳ Ｐゴシック"/>
              </a:rPr>
              <a:t>Which roles are getting the required training? Which roles aren’t? How can we bridge these gaps? </a:t>
            </a:r>
          </a:p>
          <a:p>
            <a:pPr rtl="0" fontAlgn="base"/>
            <a:r>
              <a:rPr lang="en-US" altLang="zh-CN" sz="1200" b="0" i="1" u="none" strike="noStrike" kern="1200" dirty="0" err="1">
                <a:solidFill>
                  <a:schemeClr val="tx1"/>
                </a:solidFill>
                <a:effectLst/>
                <a:latin typeface="+mn-lt"/>
                <a:ea typeface="MS PGothic" panose="020B0600070205080204" pitchFamily="34" charset="-128"/>
                <a:cs typeface="ＭＳ Ｐゴシック"/>
              </a:rPr>
              <a:t>Beisdes</a:t>
            </a:r>
            <a:r>
              <a:rPr lang="en-US" altLang="zh-CN" sz="1200" b="0" i="1" u="none" strike="noStrike" kern="1200" dirty="0">
                <a:solidFill>
                  <a:schemeClr val="tx1"/>
                </a:solidFill>
                <a:effectLst/>
                <a:latin typeface="+mn-lt"/>
                <a:ea typeface="MS PGothic" panose="020B0600070205080204" pitchFamily="34" charset="-128"/>
                <a:cs typeface="ＭＳ Ｐゴシック"/>
              </a:rPr>
              <a:t>,</a:t>
            </a:r>
            <a:r>
              <a:rPr lang="zh-CN" altLang="en-US" sz="1200" b="0" i="1" u="none" strike="noStrike" kern="1200" dirty="0">
                <a:solidFill>
                  <a:schemeClr val="tx1"/>
                </a:solidFill>
                <a:effectLst/>
                <a:latin typeface="+mn-lt"/>
                <a:ea typeface="MS PGothic" panose="020B0600070205080204" pitchFamily="34" charset="-128"/>
                <a:cs typeface="ＭＳ Ｐゴシック"/>
              </a:rPr>
              <a:t> </a:t>
            </a:r>
            <a:endParaRPr lang="en-CA" sz="1200" b="0" i="1" u="none" strike="noStrike" kern="1200" dirty="0">
              <a:solidFill>
                <a:schemeClr val="tx1"/>
              </a:solidFill>
              <a:effectLst/>
              <a:latin typeface="+mn-lt"/>
              <a:ea typeface="MS PGothic" panose="020B0600070205080204" pitchFamily="34" charset="-128"/>
              <a:cs typeface="ＭＳ Ｐゴシック"/>
            </a:endParaRPr>
          </a:p>
          <a:p>
            <a:pPr rtl="0" fontAlgn="base"/>
            <a:r>
              <a:rPr lang="en-CA" sz="1200" b="0" i="1" u="none" strike="noStrike" kern="1200" dirty="0">
                <a:solidFill>
                  <a:schemeClr val="tx1"/>
                </a:solidFill>
                <a:effectLst/>
                <a:latin typeface="+mn-lt"/>
                <a:ea typeface="MS PGothic" panose="020B0600070205080204" pitchFamily="34" charset="-128"/>
                <a:cs typeface="ＭＳ Ｐゴシック"/>
              </a:rPr>
              <a:t>Where are the users taking their training? </a:t>
            </a:r>
          </a:p>
          <a:p>
            <a:pPr rtl="0" fontAlgn="base"/>
            <a:r>
              <a:rPr lang="en-CA" sz="1200" b="0" i="1" u="none" strike="noStrike" kern="1200" dirty="0">
                <a:solidFill>
                  <a:schemeClr val="tx1"/>
                </a:solidFill>
                <a:effectLst/>
                <a:latin typeface="+mn-lt"/>
                <a:ea typeface="MS PGothic" panose="020B0600070205080204" pitchFamily="34" charset="-128"/>
                <a:cs typeface="ＭＳ Ｐゴシック"/>
              </a:rPr>
              <a:t>How long is it taking them to complete each course? </a:t>
            </a:r>
          </a:p>
          <a:p>
            <a:pPr rtl="0" fontAlgn="base"/>
            <a:r>
              <a:rPr lang="en-CA" sz="1200" b="0" i="1" u="none" strike="noStrike" kern="1200" dirty="0">
                <a:solidFill>
                  <a:schemeClr val="tx1"/>
                </a:solidFill>
                <a:effectLst/>
                <a:latin typeface="+mn-lt"/>
                <a:ea typeface="MS PGothic" panose="020B0600070205080204" pitchFamily="34" charset="-128"/>
                <a:cs typeface="ＭＳ Ｐゴシック"/>
              </a:rPr>
              <a:t>Impacts of training (or lack of it)</a:t>
            </a:r>
          </a:p>
          <a:p>
            <a:pPr rtl="0" fontAlgn="base"/>
            <a:r>
              <a:rPr lang="en-CA" sz="1200" b="0" i="1" u="none" strike="sngStrike" kern="1200" dirty="0">
                <a:solidFill>
                  <a:schemeClr val="tx1"/>
                </a:solidFill>
                <a:effectLst/>
                <a:latin typeface="+mn-lt"/>
                <a:ea typeface="MS PGothic" panose="020B0600070205080204" pitchFamily="34" charset="-128"/>
                <a:cs typeface="ＭＳ Ｐゴシック"/>
              </a:rPr>
              <a:t>Training gaps</a:t>
            </a:r>
          </a:p>
          <a:p>
            <a:pPr rtl="0" fontAlgn="base"/>
            <a:r>
              <a:rPr lang="en-CA" sz="1200" b="0" i="1" u="none" strike="noStrike" kern="1200" dirty="0">
                <a:solidFill>
                  <a:schemeClr val="tx1"/>
                </a:solidFill>
                <a:effectLst/>
                <a:latin typeface="+mn-lt"/>
                <a:ea typeface="MS PGothic" panose="020B0600070205080204" pitchFamily="34" charset="-128"/>
                <a:cs typeface="ＭＳ Ｐゴシック"/>
              </a:rPr>
              <a:t>Are the users satisfied with their training? How can we make it better/more tailored to their needs? </a:t>
            </a:r>
          </a:p>
          <a:p>
            <a:r>
              <a:rPr lang="en-US" altLang="zh-CN" dirty="0"/>
              <a:t>To</a:t>
            </a:r>
            <a:r>
              <a:rPr lang="zh-CN" altLang="en-US" dirty="0"/>
              <a:t> </a:t>
            </a:r>
            <a:r>
              <a:rPr lang="en-US" altLang="zh-CN" dirty="0"/>
              <a:t>approach</a:t>
            </a:r>
            <a:r>
              <a:rPr lang="zh-CN" altLang="en-US" dirty="0"/>
              <a:t> </a:t>
            </a:r>
            <a:r>
              <a:rPr lang="en-US" altLang="zh-CN" dirty="0"/>
              <a:t>these</a:t>
            </a:r>
            <a:r>
              <a:rPr lang="zh-CN" altLang="en-US" dirty="0"/>
              <a:t> </a:t>
            </a:r>
            <a:r>
              <a:rPr lang="en-US" altLang="zh-CN" dirty="0"/>
              <a:t>questions,</a:t>
            </a:r>
            <a:r>
              <a:rPr lang="zh-CN" altLang="en-US" dirty="0"/>
              <a:t> </a:t>
            </a:r>
            <a:r>
              <a:rPr lang="en-US" altLang="zh-CN" dirty="0"/>
              <a:t>now</a:t>
            </a:r>
            <a:r>
              <a:rPr lang="zh-CN" altLang="en-US" dirty="0"/>
              <a:t> </a:t>
            </a:r>
            <a:r>
              <a:rPr lang="en-US" altLang="zh-CN" dirty="0"/>
              <a:t>it’s</a:t>
            </a:r>
            <a:r>
              <a:rPr lang="zh-CN" altLang="en-US" dirty="0"/>
              <a:t> </a:t>
            </a:r>
            <a:r>
              <a:rPr lang="en-US" altLang="zh-CN" dirty="0"/>
              <a:t>time</a:t>
            </a:r>
            <a:r>
              <a:rPr lang="zh-CN" altLang="en-US" dirty="0"/>
              <a:t> </a:t>
            </a:r>
            <a:r>
              <a:rPr lang="en-US" altLang="zh-CN" dirty="0"/>
              <a:t>to</a:t>
            </a:r>
            <a:r>
              <a:rPr lang="zh-CN" altLang="en-US" dirty="0"/>
              <a:t> </a:t>
            </a:r>
            <a:r>
              <a:rPr lang="en-US" altLang="zh-CN" dirty="0"/>
              <a:t>get</a:t>
            </a:r>
            <a:r>
              <a:rPr lang="zh-CN" altLang="en-US" dirty="0"/>
              <a:t> </a:t>
            </a:r>
            <a:r>
              <a:rPr lang="en-US" altLang="zh-CN" dirty="0"/>
              <a:t>the</a:t>
            </a:r>
            <a:r>
              <a:rPr lang="zh-CN" altLang="en-US" dirty="0"/>
              <a:t> </a:t>
            </a:r>
            <a:r>
              <a:rPr lang="en-US" altLang="zh-CN" dirty="0"/>
              <a:t>data</a:t>
            </a:r>
            <a:r>
              <a:rPr lang="zh-CN" altLang="en-US" dirty="0"/>
              <a:t> </a:t>
            </a:r>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8</a:t>
            </a:fld>
            <a:endParaRPr lang="en-US" altLang="en-US"/>
          </a:p>
        </p:txBody>
      </p:sp>
    </p:spTree>
    <p:extLst>
      <p:ext uri="{BB962C8B-B14F-4D97-AF65-F5344CB8AC3E}">
        <p14:creationId xmlns:p14="http://schemas.microsoft.com/office/powerpoint/2010/main" val="27048168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lvl="0" indent="0" algn="l" defTabSz="457200" rtl="0" eaLnBrk="0" fontAlgn="base" latinLnBrk="0" hangingPunct="0">
              <a:lnSpc>
                <a:spcPct val="100000"/>
              </a:lnSpc>
              <a:spcBef>
                <a:spcPct val="30000"/>
              </a:spcBef>
              <a:spcAft>
                <a:spcPct val="0"/>
              </a:spcAft>
              <a:buClrTx/>
              <a:buSzTx/>
              <a:buFontTx/>
              <a:buNone/>
              <a:tabLst/>
              <a:defRPr/>
            </a:pPr>
            <a:r>
              <a:rPr lang="en-CA" altLang="zh-CN" dirty="0"/>
              <a:t>T</a:t>
            </a:r>
            <a:r>
              <a:rPr lang="en-US" altLang="zh-CN" dirty="0"/>
              <a:t>his</a:t>
            </a:r>
            <a:r>
              <a:rPr lang="zh-CN" altLang="en-US" dirty="0"/>
              <a:t> </a:t>
            </a:r>
            <a:r>
              <a:rPr lang="en-US" dirty="0"/>
              <a:t>flowchart shows the complexity of getting appropriate </a:t>
            </a:r>
            <a:r>
              <a:rPr lang="en-US" altLang="zh-CN" dirty="0"/>
              <a:t>data</a:t>
            </a:r>
            <a:r>
              <a:rPr lang="zh-CN" altLang="en-US" dirty="0"/>
              <a:t> </a:t>
            </a:r>
            <a:r>
              <a:rPr lang="en-US" dirty="0"/>
              <a:t>to kick off the analysis.  </a:t>
            </a:r>
          </a:p>
          <a:p>
            <a:endParaRPr lang="en-US" dirty="0"/>
          </a:p>
          <a:p>
            <a:pPr rtl="0"/>
            <a:r>
              <a:rPr lang="en-US" dirty="0"/>
              <a:t>As you can see, the data comes of a number of different sources, and</a:t>
            </a:r>
            <a:r>
              <a:rPr lang="en-CA" sz="1200" b="0" i="0" u="none" strike="noStrike" kern="1200" dirty="0">
                <a:solidFill>
                  <a:schemeClr val="tx1"/>
                </a:solidFill>
                <a:effectLst/>
                <a:latin typeface="+mn-lt"/>
                <a:ea typeface="MS PGothic" panose="020B0600070205080204" pitchFamily="34" charset="-128"/>
                <a:cs typeface="ＭＳ Ｐゴシック"/>
              </a:rPr>
              <a:t> some of datasets needed to be merged together to create complete reports for later analysis. </a:t>
            </a:r>
          </a:p>
          <a:p>
            <a:pPr rtl="0"/>
            <a:endParaRPr lang="en-CA" sz="1200" b="0" i="0" u="none" strike="noStrike" kern="1200" dirty="0">
              <a:solidFill>
                <a:schemeClr val="tx1"/>
              </a:solidFill>
              <a:effectLst/>
              <a:latin typeface="+mn-lt"/>
              <a:ea typeface="MS PGothic" panose="020B0600070205080204" pitchFamily="34" charset="-128"/>
              <a:cs typeface="ＭＳ Ｐゴシック"/>
            </a:endParaRPr>
          </a:p>
          <a:p>
            <a:pPr rtl="0"/>
            <a:r>
              <a:rPr lang="en-CA" sz="1200" b="0" i="0" u="none" strike="noStrike" kern="1200" dirty="0">
                <a:solidFill>
                  <a:schemeClr val="tx1"/>
                </a:solidFill>
                <a:effectLst/>
                <a:latin typeface="+mn-lt"/>
                <a:ea typeface="MS PGothic" panose="020B0600070205080204" pitchFamily="34" charset="-128"/>
                <a:cs typeface="ＭＳ Ｐゴシック"/>
              </a:rPr>
              <a:t>I would like give a bit more details here so that you may have a clear idea of </a:t>
            </a:r>
            <a:r>
              <a:rPr lang="en-US" altLang="zh-CN" sz="1200" b="0" i="0" u="none" strike="noStrike" kern="1200" dirty="0">
                <a:solidFill>
                  <a:schemeClr val="tx1"/>
                </a:solidFill>
                <a:effectLst/>
                <a:latin typeface="+mn-lt"/>
                <a:ea typeface="MS PGothic" panose="020B0600070205080204" pitchFamily="34" charset="-128"/>
                <a:cs typeface="ＭＳ Ｐゴシック"/>
              </a:rPr>
              <a:t>the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structure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of</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healthcare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data</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in</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real</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setting</a:t>
            </a:r>
          </a:p>
          <a:p>
            <a:pPr rtl="0"/>
            <a:endParaRPr lang="en-CA" sz="1200" b="0" i="0" u="none" strike="noStrike" kern="1200" dirty="0">
              <a:solidFill>
                <a:schemeClr val="tx1"/>
              </a:solidFill>
              <a:effectLst/>
              <a:latin typeface="+mn-lt"/>
              <a:ea typeface="MS PGothic" panose="020B0600070205080204" pitchFamily="34" charset="-128"/>
              <a:cs typeface="ＭＳ Ｐゴシック"/>
            </a:endParaRPr>
          </a:p>
          <a:p>
            <a:pPr rtl="0"/>
            <a:r>
              <a:rPr lang="en-CA"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For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two</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data</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sources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on</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our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left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hand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side,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learning</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hub</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and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payroll,</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these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two</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data</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sources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tell</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us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what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people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complete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what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course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what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time.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You</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may</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wonder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why</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two</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places.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Because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only</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those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who</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directly</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paid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by</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Fraser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Health</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will</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appear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on</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payroll</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data,</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and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will</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be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another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place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to</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store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data</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for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those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who</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hired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and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paid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by</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agencies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on</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contract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basis.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endParaRPr lang="en-CA" altLang="zh-CN" sz="1200" b="0" i="0" u="none" strike="noStrike" kern="1200" dirty="0">
              <a:solidFill>
                <a:schemeClr val="tx1"/>
              </a:solidFill>
              <a:effectLst/>
              <a:latin typeface="+mn-lt"/>
              <a:ea typeface="MS PGothic" panose="020B0600070205080204" pitchFamily="34" charset="-128"/>
              <a:cs typeface="ＭＳ Ｐゴシック"/>
            </a:endParaRPr>
          </a:p>
          <a:p>
            <a:pPr rtl="0"/>
            <a:endParaRPr lang="en-CA" sz="1200" b="0" i="0" u="none" strike="noStrike" kern="1200" dirty="0">
              <a:solidFill>
                <a:schemeClr val="tx1"/>
              </a:solidFill>
              <a:effectLst/>
              <a:latin typeface="+mn-lt"/>
              <a:ea typeface="MS PGothic" panose="020B0600070205080204" pitchFamily="34" charset="-128"/>
              <a:cs typeface="ＭＳ Ｐゴシック"/>
            </a:endParaRPr>
          </a:p>
          <a:p>
            <a:pPr rtl="0"/>
            <a:r>
              <a:rPr lang="en-CA"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And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for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two</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on</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our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right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hand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side,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these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CA" sz="1200" b="0" i="0" u="none" strike="noStrike" kern="1200" dirty="0">
                <a:solidFill>
                  <a:schemeClr val="tx1"/>
                </a:solidFill>
                <a:effectLst/>
                <a:latin typeface="+mn-lt"/>
                <a:ea typeface="MS PGothic" panose="020B0600070205080204" pitchFamily="34" charset="-128"/>
                <a:cs typeface="ＭＳ Ｐゴシック"/>
              </a:rPr>
              <a:t>two data source</a:t>
            </a:r>
            <a:r>
              <a:rPr lang="en-US" altLang="zh-CN" sz="1200" b="0" i="0" u="none" strike="noStrike" kern="1200" dirty="0">
                <a:solidFill>
                  <a:schemeClr val="tx1"/>
                </a:solidFill>
                <a:effectLst/>
                <a:latin typeface="+mn-lt"/>
                <a:ea typeface="MS PGothic" panose="020B0600070205080204" pitchFamily="34" charset="-128"/>
                <a:cs typeface="ＭＳ Ｐゴシック"/>
              </a:rPr>
              <a:t>s</a:t>
            </a:r>
            <a:r>
              <a:rPr lang="en-CA" sz="1200" b="0" i="0" u="none" strike="noStrike" kern="1200" dirty="0">
                <a:solidFill>
                  <a:schemeClr val="tx1"/>
                </a:solidFill>
                <a:effectLst/>
                <a:latin typeface="+mn-lt"/>
                <a:ea typeface="MS PGothic" panose="020B0600070205080204" pitchFamily="34" charset="-128"/>
                <a:cs typeface="ＭＳ Ｐゴシック"/>
              </a:rPr>
              <a:t> helps us identify WHO needs training based on the access requests for newly onboarded users and under what time range based on when the ticket was submitted by their supervisor</a:t>
            </a:r>
            <a:r>
              <a:rPr lang="en-US" altLang="zh-CN" sz="1200" b="0" i="0" u="none" strike="noStrike" kern="1200" dirty="0">
                <a:solidFill>
                  <a:schemeClr val="tx1"/>
                </a:solidFill>
                <a:effectLst/>
                <a:latin typeface="+mn-lt"/>
                <a:ea typeface="MS PGothic" panose="020B0600070205080204" pitchFamily="34" charset="-128"/>
                <a:cs typeface="ＭＳ Ｐゴシック"/>
              </a:rPr>
              <a: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We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call</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these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people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target</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users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since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these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people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have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asked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for</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access</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so</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they</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should</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complete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the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course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before</a:t>
            </a:r>
            <a:r>
              <a:rPr lang="zh-CN" altLang="en-US" sz="1200" b="0" i="0" u="none" strike="noStrike" kern="1200" dirty="0">
                <a:solidFill>
                  <a:schemeClr val="tx1"/>
                </a:solidFill>
                <a:effectLst/>
                <a:latin typeface="+mn-lt"/>
                <a:ea typeface="MS PGothic" panose="020B0600070205080204" pitchFamily="34" charset="-128"/>
                <a:cs typeface="ＭＳ Ｐゴシック"/>
              </a:rPr>
              <a:t> </a:t>
            </a:r>
            <a:r>
              <a:rPr lang="en-US" altLang="zh-CN" sz="1200" b="0" i="0" u="none" strike="noStrike" kern="1200" dirty="0">
                <a:solidFill>
                  <a:schemeClr val="tx1"/>
                </a:solidFill>
                <a:effectLst/>
                <a:latin typeface="+mn-lt"/>
                <a:ea typeface="MS PGothic" panose="020B0600070205080204" pitchFamily="34" charset="-128"/>
                <a:cs typeface="ＭＳ Ｐゴシック"/>
              </a:rPr>
              <a:t>hand</a:t>
            </a:r>
          </a:p>
          <a:p>
            <a:pPr rtl="0"/>
            <a:endParaRPr lang="en-US" sz="1200" b="0" i="0" u="none" strike="noStrike" kern="1200" dirty="0">
              <a:solidFill>
                <a:schemeClr val="tx1"/>
              </a:solidFill>
              <a:effectLst/>
              <a:latin typeface="+mn-lt"/>
              <a:ea typeface="MS PGothic" panose="020B0600070205080204" pitchFamily="34" charset="-128"/>
            </a:endParaRPr>
          </a:p>
          <a:p>
            <a:pPr rtl="0"/>
            <a:r>
              <a:rPr lang="en-US" altLang="zh-CN" sz="1200" b="0" i="0" u="none" strike="noStrike" kern="1200" dirty="0">
                <a:solidFill>
                  <a:schemeClr val="tx1"/>
                </a:solidFill>
                <a:effectLst/>
                <a:latin typeface="+mn-lt"/>
                <a:ea typeface="MS PGothic" panose="020B0600070205080204" pitchFamily="34" charset="-128"/>
              </a:rPr>
              <a:t>-</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And</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at</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the</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end,</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by</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comparing</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the</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actual</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course</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completion</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and</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the</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tickets</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asking</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for</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access,</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we</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can</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get</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a</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sense</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of</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whether</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clinical</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training</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is</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being</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effective</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in</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protecting</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the</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err="1">
                <a:solidFill>
                  <a:schemeClr val="tx1"/>
                </a:solidFill>
                <a:effectLst/>
                <a:latin typeface="+mn-lt"/>
                <a:ea typeface="MS PGothic" panose="020B0600070205080204" pitchFamily="34" charset="-128"/>
              </a:rPr>
              <a:t>esafety</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of</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the</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health</a:t>
            </a:r>
            <a:r>
              <a:rPr lang="zh-CN" altLang="en-US" sz="1200" b="0" i="0" u="none" strike="noStrike" kern="1200" dirty="0">
                <a:solidFill>
                  <a:schemeClr val="tx1"/>
                </a:solidFill>
                <a:effectLst/>
                <a:latin typeface="+mn-lt"/>
                <a:ea typeface="MS PGothic" panose="020B0600070205080204" pitchFamily="34" charset="-128"/>
              </a:rPr>
              <a:t> </a:t>
            </a:r>
            <a:r>
              <a:rPr lang="en-US" altLang="zh-CN" sz="1200" b="0" i="0" u="none" strike="noStrike" kern="1200" dirty="0">
                <a:solidFill>
                  <a:schemeClr val="tx1"/>
                </a:solidFill>
                <a:effectLst/>
                <a:latin typeface="+mn-lt"/>
                <a:ea typeface="MS PGothic" panose="020B0600070205080204" pitchFamily="34" charset="-128"/>
              </a:rPr>
              <a:t>system</a:t>
            </a:r>
            <a:r>
              <a:rPr lang="zh-CN" altLang="en-US" sz="1200" b="0" i="0" u="none" strike="noStrike" kern="1200" dirty="0">
                <a:solidFill>
                  <a:schemeClr val="tx1"/>
                </a:solidFill>
                <a:effectLst/>
                <a:latin typeface="+mn-lt"/>
                <a:ea typeface="MS PGothic" panose="020B0600070205080204" pitchFamily="34" charset="-128"/>
              </a:rPr>
              <a:t> </a:t>
            </a:r>
            <a:endParaRPr lang="en-CA" b="0" dirty="0">
              <a:effectLst/>
            </a:endParaRPr>
          </a:p>
          <a:p>
            <a:endParaRPr lang="en-CA" dirty="0"/>
          </a:p>
          <a:p>
            <a:r>
              <a:rPr lang="en-US" altLang="zh-CN" dirty="0"/>
              <a:t>From</a:t>
            </a:r>
            <a:r>
              <a:rPr lang="zh-CN" altLang="en-US" dirty="0"/>
              <a:t> </a:t>
            </a:r>
            <a:r>
              <a:rPr lang="en-US" altLang="zh-CN" dirty="0"/>
              <a:t>here,</a:t>
            </a:r>
            <a:r>
              <a:rPr lang="zh-CN" altLang="en-US" dirty="0"/>
              <a:t> </a:t>
            </a:r>
            <a:r>
              <a:rPr lang="en-US" altLang="zh-CN" dirty="0"/>
              <a:t>you</a:t>
            </a:r>
            <a:r>
              <a:rPr lang="zh-CN" altLang="en-US" dirty="0"/>
              <a:t> </a:t>
            </a:r>
            <a:r>
              <a:rPr lang="en-US" altLang="zh-CN" dirty="0"/>
              <a:t>can</a:t>
            </a:r>
            <a:r>
              <a:rPr lang="zh-CN" altLang="en-US" dirty="0"/>
              <a:t> </a:t>
            </a:r>
            <a:r>
              <a:rPr lang="en-US" altLang="zh-CN" dirty="0"/>
              <a:t>see</a:t>
            </a:r>
            <a:r>
              <a:rPr lang="zh-CN" altLang="en-US" dirty="0"/>
              <a:t> </a:t>
            </a:r>
            <a:r>
              <a:rPr lang="en-US" altLang="zh-CN" dirty="0"/>
              <a:t>only</a:t>
            </a:r>
            <a:r>
              <a:rPr lang="zh-CN" altLang="en-US" dirty="0"/>
              <a:t> </a:t>
            </a:r>
            <a:r>
              <a:rPr lang="en-US" altLang="zh-CN" dirty="0"/>
              <a:t>after</a:t>
            </a:r>
            <a:r>
              <a:rPr lang="zh-CN" altLang="en-US" dirty="0"/>
              <a:t> </a:t>
            </a:r>
            <a:r>
              <a:rPr lang="en-US" altLang="zh-CN" dirty="0"/>
              <a:t>we</a:t>
            </a:r>
            <a:r>
              <a:rPr lang="zh-CN" altLang="en-US" dirty="0"/>
              <a:t> </a:t>
            </a:r>
            <a:r>
              <a:rPr lang="en-US" altLang="zh-CN" dirty="0"/>
              <a:t>understand</a:t>
            </a:r>
            <a:r>
              <a:rPr lang="zh-CN" altLang="en-US" dirty="0"/>
              <a:t> </a:t>
            </a:r>
            <a:r>
              <a:rPr lang="en-US" altLang="zh-CN" dirty="0"/>
              <a:t>how</a:t>
            </a:r>
            <a:r>
              <a:rPr lang="zh-CN" altLang="en-US" dirty="0"/>
              <a:t> </a:t>
            </a:r>
            <a:r>
              <a:rPr lang="en-US" altLang="zh-CN" dirty="0"/>
              <a:t>the</a:t>
            </a:r>
            <a:r>
              <a:rPr lang="zh-CN" altLang="en-US" dirty="0"/>
              <a:t> </a:t>
            </a:r>
            <a:r>
              <a:rPr lang="en-US" altLang="zh-CN" dirty="0"/>
              <a:t>healthcare</a:t>
            </a:r>
            <a:r>
              <a:rPr lang="zh-CN" altLang="en-US" dirty="0"/>
              <a:t> </a:t>
            </a:r>
            <a:r>
              <a:rPr lang="en-US" altLang="zh-CN" dirty="0"/>
              <a:t>system</a:t>
            </a:r>
            <a:r>
              <a:rPr lang="zh-CN" altLang="en-US" dirty="0"/>
              <a:t> </a:t>
            </a:r>
            <a:r>
              <a:rPr lang="en-US" altLang="zh-CN" dirty="0"/>
              <a:t>works,</a:t>
            </a:r>
            <a:r>
              <a:rPr lang="zh-CN" altLang="en-US" dirty="0"/>
              <a:t> </a:t>
            </a:r>
            <a:r>
              <a:rPr lang="en-US" altLang="zh-CN" dirty="0"/>
              <a:t>can</a:t>
            </a:r>
            <a:r>
              <a:rPr lang="zh-CN" altLang="en-US" dirty="0"/>
              <a:t> </a:t>
            </a:r>
            <a:r>
              <a:rPr lang="en-US" altLang="zh-CN" dirty="0"/>
              <a:t>we</a:t>
            </a:r>
            <a:r>
              <a:rPr lang="zh-CN" altLang="en-US" dirty="0"/>
              <a:t>  </a:t>
            </a:r>
            <a:r>
              <a:rPr lang="en-US" altLang="zh-CN" dirty="0"/>
              <a:t>figure</a:t>
            </a:r>
            <a:r>
              <a:rPr lang="zh-CN" altLang="en-US" dirty="0"/>
              <a:t> </a:t>
            </a:r>
            <a:r>
              <a:rPr lang="en-US" altLang="zh-CN" dirty="0"/>
              <a:t>out</a:t>
            </a:r>
            <a:r>
              <a:rPr lang="zh-CN" altLang="en-US" dirty="0"/>
              <a:t> </a:t>
            </a:r>
            <a:r>
              <a:rPr lang="en-US" altLang="zh-CN" dirty="0"/>
              <a:t>where</a:t>
            </a:r>
            <a:r>
              <a:rPr lang="zh-CN" altLang="en-US" dirty="0"/>
              <a:t> </a:t>
            </a:r>
            <a:r>
              <a:rPr lang="en-US" altLang="zh-CN" dirty="0"/>
              <a:t>to</a:t>
            </a:r>
            <a:r>
              <a:rPr lang="zh-CN" altLang="en-US" dirty="0"/>
              <a:t> </a:t>
            </a:r>
            <a:r>
              <a:rPr lang="en-US" altLang="zh-CN" dirty="0"/>
              <a:t>get</a:t>
            </a:r>
            <a:r>
              <a:rPr lang="zh-CN" altLang="en-US" dirty="0"/>
              <a:t> </a:t>
            </a:r>
            <a:r>
              <a:rPr lang="en-US" altLang="zh-CN" dirty="0"/>
              <a:t>the</a:t>
            </a:r>
            <a:r>
              <a:rPr lang="zh-CN" altLang="en-US" dirty="0"/>
              <a:t> </a:t>
            </a:r>
            <a:r>
              <a:rPr lang="en-US" altLang="zh-CN" dirty="0"/>
              <a:t>data</a:t>
            </a:r>
            <a:r>
              <a:rPr lang="zh-CN" altLang="en-US" dirty="0"/>
              <a:t> </a:t>
            </a:r>
            <a:r>
              <a:rPr lang="en-US" altLang="zh-CN" dirty="0"/>
              <a:t>we</a:t>
            </a:r>
            <a:r>
              <a:rPr lang="zh-CN" altLang="en-US" dirty="0"/>
              <a:t> </a:t>
            </a:r>
            <a:r>
              <a:rPr lang="en-US" altLang="zh-CN" dirty="0"/>
              <a:t>need</a:t>
            </a:r>
            <a:r>
              <a:rPr lang="zh-CN" altLang="en-US" dirty="0"/>
              <a:t> </a:t>
            </a:r>
            <a:endParaRPr lang="en-CA" dirty="0"/>
          </a:p>
          <a:p>
            <a:endParaRPr lang="en-CA" dirty="0"/>
          </a:p>
          <a:p>
            <a:br>
              <a:rPr lang="en-CA" dirty="0"/>
            </a:br>
            <a:r>
              <a:rPr lang="en-CA" sz="1200" b="0" i="0" u="none" strike="noStrike" kern="1200" dirty="0">
                <a:solidFill>
                  <a:schemeClr val="tx1"/>
                </a:solidFill>
                <a:effectLst/>
                <a:latin typeface="+mn-lt"/>
                <a:ea typeface="MS PGothic" panose="020B0600070205080204" pitchFamily="34" charset="-128"/>
                <a:cs typeface="ＭＳ Ｐゴシック"/>
              </a:rPr>
              <a:t>And finally, the course survey responses are another report that helps us see the quality of the training by receiving direct feedback from the users who took those courses. By looking at the user feedback for specific courses, we can identify training gaps and other areas of improvements, and then help tailor education materials accordingly. </a:t>
            </a:r>
          </a:p>
          <a:p>
            <a:pPr rtl="0"/>
            <a:endParaRPr lang="en-CA" sz="1200" b="0" i="0" u="none" strike="noStrike" kern="1200" dirty="0">
              <a:solidFill>
                <a:schemeClr val="tx1"/>
              </a:solidFill>
              <a:effectLst/>
              <a:latin typeface="+mn-lt"/>
              <a:ea typeface="MS PGothic" panose="020B0600070205080204" pitchFamily="34" charset="-128"/>
              <a:cs typeface="ＭＳ Ｐゴシック"/>
            </a:endParaRPr>
          </a:p>
          <a:p>
            <a:pPr rtl="0"/>
            <a:r>
              <a:rPr lang="en-CA" sz="1200" b="0" i="0" u="none" strike="noStrike" kern="1200" dirty="0">
                <a:solidFill>
                  <a:schemeClr val="tx1"/>
                </a:solidFill>
                <a:effectLst/>
                <a:latin typeface="+mn-lt"/>
                <a:ea typeface="MS PGothic" panose="020B0600070205080204" pitchFamily="34" charset="-128"/>
                <a:cs typeface="ＭＳ Ｐゴシック"/>
              </a:rPr>
              <a:t> </a:t>
            </a:r>
            <a:endParaRPr lang="en-CA" b="0" dirty="0">
              <a:effectLst/>
            </a:endParaRPr>
          </a:p>
          <a:p>
            <a:br>
              <a:rPr lang="en-CA" dirty="0"/>
            </a:br>
            <a:endParaRPr lang="en-US" dirty="0"/>
          </a:p>
        </p:txBody>
      </p:sp>
      <p:sp>
        <p:nvSpPr>
          <p:cNvPr id="4" name="Slide Number Placeholder 3"/>
          <p:cNvSpPr>
            <a:spLocks noGrp="1"/>
          </p:cNvSpPr>
          <p:nvPr>
            <p:ph type="sldNum" sz="quarter" idx="5"/>
          </p:nvPr>
        </p:nvSpPr>
        <p:spPr/>
        <p:txBody>
          <a:bodyPr/>
          <a:lstStyle/>
          <a:p>
            <a:pPr>
              <a:defRPr/>
            </a:pPr>
            <a:fld id="{532C7129-0DD5-1D47-A01A-7DA0B8FCBC4F}" type="slidenum">
              <a:rPr lang="en-US" altLang="en-US" smtClean="0"/>
              <a:pPr>
                <a:defRPr/>
              </a:pPr>
              <a:t>9</a:t>
            </a:fld>
            <a:endParaRPr lang="en-US" altLang="en-US"/>
          </a:p>
        </p:txBody>
      </p:sp>
    </p:spTree>
    <p:extLst>
      <p:ext uri="{BB962C8B-B14F-4D97-AF65-F5344CB8AC3E}">
        <p14:creationId xmlns:p14="http://schemas.microsoft.com/office/powerpoint/2010/main" val="10231479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1">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2DC2044-4A08-E748-A06E-C2B27E5802F1}"/>
              </a:ext>
            </a:extLst>
          </p:cNvPr>
          <p:cNvSpPr/>
          <p:nvPr userDrawn="1"/>
        </p:nvSpPr>
        <p:spPr>
          <a:xfrm>
            <a:off x="8243888" y="1131888"/>
            <a:ext cx="900112" cy="1131887"/>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6" name="Picture 2" descr="2014_logo_only_reverse.png">
            <a:extLst>
              <a:ext uri="{FF2B5EF4-FFF2-40B4-BE49-F238E27FC236}">
                <a16:creationId xmlns:a16="http://schemas.microsoft.com/office/drawing/2014/main" id="{51D12B78-8139-E644-BCC8-ACA6A44F82B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85188" y="1419225"/>
            <a:ext cx="40798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Placeholder 14"/>
          <p:cNvSpPr>
            <a:spLocks noGrp="1"/>
          </p:cNvSpPr>
          <p:nvPr>
            <p:ph type="body" sz="quarter" idx="12"/>
          </p:nvPr>
        </p:nvSpPr>
        <p:spPr>
          <a:xfrm>
            <a:off x="365762" y="3003798"/>
            <a:ext cx="5430203" cy="321394"/>
          </a:xfrm>
          <a:prstGeom prst="rect">
            <a:avLst/>
          </a:prstGeom>
        </p:spPr>
        <p:txBody>
          <a:bodyPr vert="horz" lIns="0" tIns="0" rIns="0" bIns="0"/>
          <a:lstStyle>
            <a:lvl1pPr marL="0" indent="0">
              <a:buNone/>
              <a:defRPr sz="1800" b="0" i="0" kern="0" spc="30" baseline="0">
                <a:solidFill>
                  <a:schemeClr val="tx1"/>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12" name="Text Placeholder 14"/>
          <p:cNvSpPr>
            <a:spLocks noGrp="1"/>
          </p:cNvSpPr>
          <p:nvPr>
            <p:ph type="body" sz="quarter" idx="13"/>
          </p:nvPr>
        </p:nvSpPr>
        <p:spPr>
          <a:xfrm>
            <a:off x="365762" y="3507855"/>
            <a:ext cx="5430203" cy="321394"/>
          </a:xfrm>
          <a:prstGeom prst="rect">
            <a:avLst/>
          </a:prstGeom>
        </p:spPr>
        <p:txBody>
          <a:bodyPr vert="horz" lIns="0" tIns="0" rIns="0" bIns="0"/>
          <a:lstStyle>
            <a:lvl1pPr marL="0" indent="0">
              <a:buNone/>
              <a:defRPr sz="1000" b="1" i="0" kern="0" cap="none" spc="0" normalizeH="0" baseline="0">
                <a:solidFill>
                  <a:srgbClr val="0C2344"/>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2" name="Title 1">
            <a:extLst>
              <a:ext uri="{FF2B5EF4-FFF2-40B4-BE49-F238E27FC236}">
                <a16:creationId xmlns:a16="http://schemas.microsoft.com/office/drawing/2014/main" id="{9CBBE2BB-0C57-3E4C-A753-F599012150A7}"/>
              </a:ext>
            </a:extLst>
          </p:cNvPr>
          <p:cNvSpPr>
            <a:spLocks noGrp="1"/>
          </p:cNvSpPr>
          <p:nvPr>
            <p:ph type="title" hasCustomPrompt="1"/>
          </p:nvPr>
        </p:nvSpPr>
        <p:spPr>
          <a:xfrm>
            <a:off x="365587" y="1141558"/>
            <a:ext cx="5438775" cy="1574208"/>
          </a:xfrm>
          <a:prstGeom prst="rect">
            <a:avLst/>
          </a:prstGeom>
        </p:spPr>
        <p:txBody>
          <a:bodyPr lIns="0" tIns="0" rIns="0" bIns="0"/>
          <a:lstStyle>
            <a:lvl1pPr algn="l">
              <a:lnSpc>
                <a:spcPts val="3800"/>
              </a:lnSpc>
              <a:defRPr sz="3400" b="1">
                <a:solidFill>
                  <a:schemeClr val="accent1">
                    <a:lumMod val="50000"/>
                    <a:lumOff val="50000"/>
                  </a:schemeClr>
                </a:solidFill>
              </a:defRPr>
            </a:lvl1pPr>
          </a:lstStyle>
          <a:p>
            <a:pPr lvl="0"/>
            <a:r>
              <a:rPr lang="en-CA" dirty="0"/>
              <a:t>Click to edit Master text styles</a:t>
            </a:r>
          </a:p>
        </p:txBody>
      </p:sp>
    </p:spTree>
    <p:extLst>
      <p:ext uri="{BB962C8B-B14F-4D97-AF65-F5344CB8AC3E}">
        <p14:creationId xmlns:p14="http://schemas.microsoft.com/office/powerpoint/2010/main" val="1458948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nd Slide - 2">
    <p:bg>
      <p:bgPr>
        <a:solidFill>
          <a:schemeClr val="tx1"/>
        </a:solidFill>
        <a:effectLst/>
      </p:bgPr>
    </p:bg>
    <p:spTree>
      <p:nvGrpSpPr>
        <p:cNvPr id="1" name=""/>
        <p:cNvGrpSpPr/>
        <p:nvPr/>
      </p:nvGrpSpPr>
      <p:grpSpPr>
        <a:xfrm>
          <a:off x="0" y="0"/>
          <a:ext cx="0" cy="0"/>
          <a:chOff x="0" y="0"/>
          <a:chExt cx="0" cy="0"/>
        </a:xfrm>
      </p:grpSpPr>
      <p:pic>
        <p:nvPicPr>
          <p:cNvPr id="2" name="Picture 1" descr="1_2016_UBCStandard_Signature_ReverseRGB72.png">
            <a:extLst>
              <a:ext uri="{FF2B5EF4-FFF2-40B4-BE49-F238E27FC236}">
                <a16:creationId xmlns:a16="http://schemas.microsoft.com/office/drawing/2014/main" id="{F8600279-7B8A-0948-A22C-35CBB55BE2B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39738" y="1443038"/>
            <a:ext cx="4770437" cy="623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73168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D2A977-3F56-1649-9B5C-932A97F88A8F}"/>
              </a:ext>
            </a:extLst>
          </p:cNvPr>
          <p:cNvSpPr/>
          <p:nvPr userDrawn="1"/>
        </p:nvSpPr>
        <p:spPr>
          <a:xfrm>
            <a:off x="8243888" y="1131888"/>
            <a:ext cx="900112" cy="1131887"/>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9" name="Picture 3" descr="s4b282c2015.png">
            <a:extLst>
              <a:ext uri="{FF2B5EF4-FFF2-40B4-BE49-F238E27FC236}">
                <a16:creationId xmlns:a16="http://schemas.microsoft.com/office/drawing/2014/main" id="{BB57D411-10C3-9643-970C-A5D7BF1182F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p:cNvSpPr>
            <a:spLocks noGrp="1"/>
          </p:cNvSpPr>
          <p:nvPr>
            <p:ph type="body" sz="quarter" idx="12"/>
          </p:nvPr>
        </p:nvSpPr>
        <p:spPr>
          <a:xfrm>
            <a:off x="365762" y="3003798"/>
            <a:ext cx="5430203" cy="321394"/>
          </a:xfrm>
          <a:prstGeom prst="rect">
            <a:avLst/>
          </a:prstGeom>
        </p:spPr>
        <p:txBody>
          <a:bodyPr vert="horz" lIns="0" tIns="0" rIns="0" bIns="0"/>
          <a:lstStyle>
            <a:lvl1pPr marL="0" indent="0">
              <a:buNone/>
              <a:defRPr sz="1800" b="0" i="0" kern="0" spc="30" baseline="0">
                <a:solidFill>
                  <a:srgbClr val="FFFFFF"/>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8" name="Text Placeholder 14"/>
          <p:cNvSpPr>
            <a:spLocks noGrp="1"/>
          </p:cNvSpPr>
          <p:nvPr>
            <p:ph type="body" sz="quarter" idx="13"/>
          </p:nvPr>
        </p:nvSpPr>
        <p:spPr>
          <a:xfrm>
            <a:off x="365762" y="3507855"/>
            <a:ext cx="5430203" cy="321394"/>
          </a:xfrm>
          <a:prstGeom prst="rect">
            <a:avLst/>
          </a:prstGeom>
        </p:spPr>
        <p:txBody>
          <a:bodyPr vert="horz" lIns="0" tIns="0" rIns="0" bIns="0"/>
          <a:lstStyle>
            <a:lvl1pPr marL="0" indent="0">
              <a:buNone/>
              <a:defRPr sz="1000" b="1" i="0" kern="0" cap="none" spc="0" normalizeH="0" baseline="0">
                <a:solidFill>
                  <a:srgbClr val="FFFFFF"/>
                </a:solidFill>
                <a:latin typeface="Arial"/>
                <a:cs typeface="Arial"/>
              </a:defRPr>
            </a:lvl1pPr>
            <a:lvl2pPr>
              <a:defRPr sz="900" b="0" i="0">
                <a:latin typeface="Whitney Book"/>
                <a:cs typeface="Whitney Book"/>
              </a:defRPr>
            </a:lvl2pPr>
            <a:lvl3pPr>
              <a:defRPr sz="900" b="0" i="0">
                <a:latin typeface="Whitney Book"/>
                <a:cs typeface="Whitney Book"/>
              </a:defRPr>
            </a:lvl3pPr>
            <a:lvl4pPr>
              <a:defRPr sz="900" b="0" i="0">
                <a:latin typeface="Whitney Book"/>
                <a:cs typeface="Whitney Book"/>
              </a:defRPr>
            </a:lvl4pPr>
            <a:lvl5pPr>
              <a:defRPr sz="900" b="0" i="0">
                <a:latin typeface="Whitney Book"/>
                <a:cs typeface="Whitney Book"/>
              </a:defRPr>
            </a:lvl5pPr>
          </a:lstStyle>
          <a:p>
            <a:pPr lvl="0"/>
            <a:r>
              <a:rPr lang="en-CA" dirty="0"/>
              <a:t>Click to edit Master text styles</a:t>
            </a:r>
          </a:p>
        </p:txBody>
      </p:sp>
      <p:sp>
        <p:nvSpPr>
          <p:cNvPr id="2" name="Title 1">
            <a:extLst>
              <a:ext uri="{FF2B5EF4-FFF2-40B4-BE49-F238E27FC236}">
                <a16:creationId xmlns:a16="http://schemas.microsoft.com/office/drawing/2014/main" id="{3E52B14B-758E-084E-BA13-E6F328ACDAEE}"/>
              </a:ext>
            </a:extLst>
          </p:cNvPr>
          <p:cNvSpPr>
            <a:spLocks noGrp="1"/>
          </p:cNvSpPr>
          <p:nvPr>
            <p:ph type="title"/>
          </p:nvPr>
        </p:nvSpPr>
        <p:spPr>
          <a:xfrm>
            <a:off x="385981" y="1145927"/>
            <a:ext cx="5409982" cy="1569839"/>
          </a:xfrm>
          <a:prstGeom prst="rect">
            <a:avLst/>
          </a:prstGeom>
        </p:spPr>
        <p:txBody>
          <a:bodyPr lIns="0" tIns="0" rIns="0" bIns="0"/>
          <a:lstStyle>
            <a:lvl1pPr algn="l">
              <a:lnSpc>
                <a:spcPts val="3800"/>
              </a:lnSpc>
              <a:defRPr sz="3400" b="1">
                <a:solidFill>
                  <a:schemeClr val="tx1">
                    <a:lumMod val="10000"/>
                    <a:lumOff val="90000"/>
                  </a:schemeClr>
                </a:solidFill>
              </a:defRPr>
            </a:lvl1pPr>
          </a:lstStyle>
          <a:p>
            <a:r>
              <a:rPr lang="en-US" dirty="0"/>
              <a:t>Click to edit Master title style</a:t>
            </a:r>
          </a:p>
        </p:txBody>
      </p:sp>
    </p:spTree>
    <p:extLst>
      <p:ext uri="{BB962C8B-B14F-4D97-AF65-F5344CB8AC3E}">
        <p14:creationId xmlns:p14="http://schemas.microsoft.com/office/powerpoint/2010/main" val="236540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ubsection Slide - 2">
    <p:spTree>
      <p:nvGrpSpPr>
        <p:cNvPr id="1" name=""/>
        <p:cNvGrpSpPr/>
        <p:nvPr/>
      </p:nvGrpSpPr>
      <p:grpSpPr>
        <a:xfrm>
          <a:off x="0" y="0"/>
          <a:ext cx="0" cy="0"/>
          <a:chOff x="0" y="0"/>
          <a:chExt cx="0" cy="0"/>
        </a:xfrm>
      </p:grpSpPr>
      <p:sp>
        <p:nvSpPr>
          <p:cNvPr id="3" name="Text Placeholder 14">
            <a:extLst>
              <a:ext uri="{FF2B5EF4-FFF2-40B4-BE49-F238E27FC236}">
                <a16:creationId xmlns:a16="http://schemas.microsoft.com/office/drawing/2014/main" id="{E32F5F1E-FA2C-CA40-B19B-422E4289F406}"/>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7A520048-3B01-6D4F-ABB1-62CF686C9F6C}" type="slidenum">
              <a:rPr lang="en-US" altLang="en-US" sz="900" smtClean="0">
                <a:solidFill>
                  <a:srgbClr val="FFFFFF"/>
                </a:solidFill>
                <a:latin typeface="Whitney Book" pitchFamily="2" charset="0"/>
              </a:rPr>
              <a:pPr algn="r">
                <a:spcBef>
                  <a:spcPct val="20000"/>
                </a:spcBef>
                <a:buFont typeface="Arial" panose="020B0604020202020204" pitchFamily="34" charset="0"/>
                <a:buNone/>
                <a:defRPr/>
              </a:pPr>
              <a:t>‹#›</a:t>
            </a:fld>
            <a:endParaRPr lang="en-CA" altLang="en-US" sz="900">
              <a:solidFill>
                <a:srgbClr val="FFFFFF"/>
              </a:solidFill>
              <a:latin typeface="Whitney Book" pitchFamily="2" charset="0"/>
            </a:endParaRPr>
          </a:p>
        </p:txBody>
      </p:sp>
      <p:sp>
        <p:nvSpPr>
          <p:cNvPr id="4" name="Rectangle 3">
            <a:extLst>
              <a:ext uri="{FF2B5EF4-FFF2-40B4-BE49-F238E27FC236}">
                <a16:creationId xmlns:a16="http://schemas.microsoft.com/office/drawing/2014/main" id="{149BD8F2-58D7-1F4D-89C0-C1F5D61506A4}"/>
              </a:ext>
            </a:extLst>
          </p:cNvPr>
          <p:cNvSpPr/>
          <p:nvPr userDrawn="1"/>
        </p:nvSpPr>
        <p:spPr>
          <a:xfrm>
            <a:off x="8243888" y="1131888"/>
            <a:ext cx="900112" cy="1131887"/>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5" name="Picture 2" descr="2014_logo_only_reverse.png">
            <a:extLst>
              <a:ext uri="{FF2B5EF4-FFF2-40B4-BE49-F238E27FC236}">
                <a16:creationId xmlns:a16="http://schemas.microsoft.com/office/drawing/2014/main" id="{B73D1A4D-E646-CF42-8E0B-1F50828E078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85188" y="1419225"/>
            <a:ext cx="40798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5">
            <a:extLst>
              <a:ext uri="{FF2B5EF4-FFF2-40B4-BE49-F238E27FC236}">
                <a16:creationId xmlns:a16="http://schemas.microsoft.com/office/drawing/2014/main" id="{9A8D1E7E-B601-3641-86D1-05CEAB683821}"/>
              </a:ext>
            </a:extLst>
          </p:cNvPr>
          <p:cNvSpPr>
            <a:spLocks noGrp="1"/>
          </p:cNvSpPr>
          <p:nvPr>
            <p:ph type="title"/>
          </p:nvPr>
        </p:nvSpPr>
        <p:spPr>
          <a:xfrm>
            <a:off x="368414" y="1131887"/>
            <a:ext cx="7886700" cy="1131887"/>
          </a:xfrm>
          <a:prstGeom prst="rect">
            <a:avLst/>
          </a:prstGeom>
        </p:spPr>
        <p:txBody>
          <a:bodyPr lIns="0" tIns="0" rIns="0" bIns="0"/>
          <a:lstStyle>
            <a:lvl1pPr algn="l">
              <a:defRPr sz="2800" b="1">
                <a:solidFill>
                  <a:schemeClr val="tx1">
                    <a:lumMod val="50000"/>
                    <a:lumOff val="50000"/>
                  </a:schemeClr>
                </a:solidFill>
              </a:defRPr>
            </a:lvl1pPr>
          </a:lstStyle>
          <a:p>
            <a:r>
              <a:rPr lang="en-US" dirty="0"/>
              <a:t>Click to edit Master title style</a:t>
            </a:r>
          </a:p>
        </p:txBody>
      </p:sp>
    </p:spTree>
    <p:extLst>
      <p:ext uri="{BB962C8B-B14F-4D97-AF65-F5344CB8AC3E}">
        <p14:creationId xmlns:p14="http://schemas.microsoft.com/office/powerpoint/2010/main" val="2854492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ubsection Slide - 3">
    <p:bg>
      <p:bgPr>
        <a:solidFill>
          <a:schemeClr val="tx1"/>
        </a:solidFill>
        <a:effectLst/>
      </p:bgPr>
    </p:bg>
    <p:spTree>
      <p:nvGrpSpPr>
        <p:cNvPr id="1" name=""/>
        <p:cNvGrpSpPr/>
        <p:nvPr/>
      </p:nvGrpSpPr>
      <p:grpSpPr>
        <a:xfrm>
          <a:off x="0" y="0"/>
          <a:ext cx="0" cy="0"/>
          <a:chOff x="0" y="0"/>
          <a:chExt cx="0" cy="0"/>
        </a:xfrm>
      </p:grpSpPr>
      <p:sp>
        <p:nvSpPr>
          <p:cNvPr id="3" name="Text Placeholder 14">
            <a:extLst>
              <a:ext uri="{FF2B5EF4-FFF2-40B4-BE49-F238E27FC236}">
                <a16:creationId xmlns:a16="http://schemas.microsoft.com/office/drawing/2014/main" id="{14BB6FCE-4A9E-894D-AB47-568D04ADACB2}"/>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6DB20FED-9292-3648-9FE2-F2D73F362A8A}" type="slidenum">
              <a:rPr lang="en-US" altLang="en-US" sz="900" smtClean="0">
                <a:solidFill>
                  <a:srgbClr val="FFFFFF"/>
                </a:solidFill>
                <a:latin typeface="Whitney Book" pitchFamily="2" charset="0"/>
              </a:rPr>
              <a:pPr algn="r">
                <a:spcBef>
                  <a:spcPct val="20000"/>
                </a:spcBef>
                <a:buFont typeface="Arial" panose="020B0604020202020204" pitchFamily="34" charset="0"/>
                <a:buNone/>
                <a:defRPr/>
              </a:pPr>
              <a:t>‹#›</a:t>
            </a:fld>
            <a:endParaRPr lang="en-CA" altLang="en-US" sz="900">
              <a:solidFill>
                <a:srgbClr val="FFFFFF"/>
              </a:solidFill>
              <a:latin typeface="Whitney Book" pitchFamily="2" charset="0"/>
            </a:endParaRPr>
          </a:p>
        </p:txBody>
      </p:sp>
      <p:sp>
        <p:nvSpPr>
          <p:cNvPr id="4" name="Rectangle 3">
            <a:extLst>
              <a:ext uri="{FF2B5EF4-FFF2-40B4-BE49-F238E27FC236}">
                <a16:creationId xmlns:a16="http://schemas.microsoft.com/office/drawing/2014/main" id="{13E78170-6765-0340-9B9D-5B9076E22D52}"/>
              </a:ext>
            </a:extLst>
          </p:cNvPr>
          <p:cNvSpPr/>
          <p:nvPr userDrawn="1"/>
        </p:nvSpPr>
        <p:spPr>
          <a:xfrm>
            <a:off x="8243888" y="1131888"/>
            <a:ext cx="900112" cy="1131887"/>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pic>
        <p:nvPicPr>
          <p:cNvPr id="5" name="Picture 3" descr="s4b282c2015.png">
            <a:extLst>
              <a:ext uri="{FF2B5EF4-FFF2-40B4-BE49-F238E27FC236}">
                <a16:creationId xmlns:a16="http://schemas.microsoft.com/office/drawing/2014/main" id="{EB94A9BA-7D90-3545-ADCC-6B0E239A550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D5BE77B2-1725-364C-8919-4C53160241CE}"/>
              </a:ext>
            </a:extLst>
          </p:cNvPr>
          <p:cNvSpPr>
            <a:spLocks noGrp="1"/>
          </p:cNvSpPr>
          <p:nvPr>
            <p:ph type="title"/>
          </p:nvPr>
        </p:nvSpPr>
        <p:spPr>
          <a:xfrm>
            <a:off x="365587" y="1131888"/>
            <a:ext cx="5430376" cy="993775"/>
          </a:xfrm>
          <a:prstGeom prst="rect">
            <a:avLst/>
          </a:prstGeom>
        </p:spPr>
        <p:txBody>
          <a:bodyPr lIns="0" tIns="0" rIns="0" bIns="0"/>
          <a:lstStyle>
            <a:lvl1pPr algn="l">
              <a:lnSpc>
                <a:spcPts val="3200"/>
              </a:lnSpc>
              <a:defRPr sz="2800" b="1">
                <a:solidFill>
                  <a:schemeClr val="tx1">
                    <a:lumMod val="10000"/>
                    <a:lumOff val="90000"/>
                  </a:schemeClr>
                </a:solidFill>
              </a:defRPr>
            </a:lvl1pPr>
          </a:lstStyle>
          <a:p>
            <a:r>
              <a:rPr lang="en-US" dirty="0"/>
              <a:t>Click to edit Master title style</a:t>
            </a:r>
          </a:p>
        </p:txBody>
      </p:sp>
    </p:spTree>
    <p:extLst>
      <p:ext uri="{BB962C8B-B14F-4D97-AF65-F5344CB8AC3E}">
        <p14:creationId xmlns:p14="http://schemas.microsoft.com/office/powerpoint/2010/main" val="1378586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py Slide - 1">
    <p:spTree>
      <p:nvGrpSpPr>
        <p:cNvPr id="1" name=""/>
        <p:cNvGrpSpPr/>
        <p:nvPr/>
      </p:nvGrpSpPr>
      <p:grpSpPr>
        <a:xfrm>
          <a:off x="0" y="0"/>
          <a:ext cx="0" cy="0"/>
          <a:chOff x="0" y="0"/>
          <a:chExt cx="0" cy="0"/>
        </a:xfrm>
      </p:grpSpPr>
      <p:pic>
        <p:nvPicPr>
          <p:cNvPr id="4" name="Picture 1" descr="s4b282c2015.png">
            <a:extLst>
              <a:ext uri="{FF2B5EF4-FFF2-40B4-BE49-F238E27FC236}">
                <a16:creationId xmlns:a16="http://schemas.microsoft.com/office/drawing/2014/main" id="{C5CC1297-7F58-3647-B3F1-062AA1D039E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513763" y="1439863"/>
            <a:ext cx="3635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14">
            <a:extLst>
              <a:ext uri="{FF2B5EF4-FFF2-40B4-BE49-F238E27FC236}">
                <a16:creationId xmlns:a16="http://schemas.microsoft.com/office/drawing/2014/main" id="{7F2E0D4F-D434-DE43-A4CE-A7E215618088}"/>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31FA68E0-BB7B-CA40-9EFF-4BCD4E36FA24}" type="slidenum">
              <a:rPr lang="en-US" altLang="en-US" sz="900" smtClean="0">
                <a:cs typeface="Arial" panose="020B0604020202020204" pitchFamily="34" charset="0"/>
              </a:rPr>
              <a:pPr algn="r">
                <a:spcBef>
                  <a:spcPct val="20000"/>
                </a:spcBef>
                <a:buFont typeface="Arial" panose="020B0604020202020204" pitchFamily="34" charset="0"/>
                <a:buNone/>
                <a:defRPr/>
              </a:pPr>
              <a:t>‹#›</a:t>
            </a:fld>
            <a:endParaRPr lang="en-CA" altLang="en-US" sz="900">
              <a:cs typeface="Arial" panose="020B0604020202020204" pitchFamily="34" charset="0"/>
            </a:endParaRPr>
          </a:p>
        </p:txBody>
      </p:sp>
      <p:sp>
        <p:nvSpPr>
          <p:cNvPr id="10" name="Text Placeholder 2"/>
          <p:cNvSpPr>
            <a:spLocks noGrp="1"/>
          </p:cNvSpPr>
          <p:nvPr>
            <p:ph type="body" sz="quarter" idx="13"/>
          </p:nvPr>
        </p:nvSpPr>
        <p:spPr>
          <a:xfrm>
            <a:off x="438954" y="1131888"/>
            <a:ext cx="7661438" cy="3697288"/>
          </a:xfrm>
          <a:prstGeom prst="rect">
            <a:avLst/>
          </a:prstGeom>
        </p:spPr>
        <p:txBody>
          <a:bodyPr vert="horz" lIns="0" tIns="0" rIns="0" bIns="0"/>
          <a:lstStyle>
            <a:lvl1pPr marL="0" indent="0">
              <a:lnSpc>
                <a:spcPct val="130000"/>
              </a:lnSpc>
              <a:spcBef>
                <a:spcPts val="0"/>
              </a:spcBef>
              <a:buFontTx/>
              <a:buNone/>
              <a:defRPr sz="1500">
                <a:latin typeface="Arial"/>
                <a:cs typeface="Arial"/>
              </a:defRPr>
            </a:lvl1pPr>
            <a:lvl2pPr marL="0" indent="-180000">
              <a:lnSpc>
                <a:spcPct val="130000"/>
              </a:lnSpc>
              <a:spcBef>
                <a:spcPts val="0"/>
              </a:spcBef>
              <a:buFont typeface="Arial"/>
              <a:buChar char="•"/>
              <a:defRPr sz="1500">
                <a:latin typeface="Arial"/>
                <a:cs typeface="Arial"/>
              </a:defRPr>
            </a:lvl2pPr>
            <a:lvl3pPr marL="540000" indent="-180000">
              <a:lnSpc>
                <a:spcPct val="130000"/>
              </a:lnSpc>
              <a:spcBef>
                <a:spcPts val="0"/>
              </a:spcBef>
              <a:defRPr sz="1500" b="0" i="0">
                <a:latin typeface="Arial"/>
                <a:cs typeface="Arial"/>
              </a:defRPr>
            </a:lvl3pPr>
            <a:lvl4pPr marL="900000" indent="-180000">
              <a:lnSpc>
                <a:spcPct val="130000"/>
              </a:lnSpc>
              <a:spcBef>
                <a:spcPts val="0"/>
              </a:spcBef>
              <a:buFont typeface="Arial"/>
              <a:buChar char="•"/>
              <a:defRPr sz="1500" b="0" i="0">
                <a:latin typeface="Arial"/>
                <a:cs typeface="Arial"/>
              </a:defRPr>
            </a:lvl4pPr>
            <a:lvl5pPr marL="1260000" indent="-180000">
              <a:lnSpc>
                <a:spcPct val="130000"/>
              </a:lnSpc>
              <a:spcBef>
                <a:spcPts val="0"/>
              </a:spcBef>
              <a:buFont typeface="Arial"/>
              <a:buChar char="•"/>
              <a:defRPr sz="1500" b="0" i="0">
                <a:latin typeface="Arial"/>
                <a:cs typeface="Arial"/>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2" name="Title 1">
            <a:extLst>
              <a:ext uri="{FF2B5EF4-FFF2-40B4-BE49-F238E27FC236}">
                <a16:creationId xmlns:a16="http://schemas.microsoft.com/office/drawing/2014/main" id="{04C82551-CF7F-BB44-8DA7-7DB7D78F9390}"/>
              </a:ext>
            </a:extLst>
          </p:cNvPr>
          <p:cNvSpPr>
            <a:spLocks noGrp="1"/>
          </p:cNvSpPr>
          <p:nvPr>
            <p:ph type="title" hasCustomPrompt="1"/>
          </p:nvPr>
        </p:nvSpPr>
        <p:spPr>
          <a:xfrm>
            <a:off x="438954" y="560541"/>
            <a:ext cx="7886700" cy="451716"/>
          </a:xfrm>
          <a:prstGeom prst="rect">
            <a:avLst/>
          </a:prstGeom>
        </p:spPr>
        <p:txBody>
          <a:bodyPr lIns="0" tIns="0" rIns="0" bIns="0"/>
          <a:lstStyle>
            <a:lvl1pPr algn="l">
              <a:defRPr sz="2100" b="1">
                <a:solidFill>
                  <a:schemeClr val="accent1">
                    <a:lumMod val="50000"/>
                    <a:lumOff val="50000"/>
                  </a:schemeClr>
                </a:solidFill>
              </a:defRPr>
            </a:lvl1pPr>
          </a:lstStyle>
          <a:p>
            <a:pPr lvl="0"/>
            <a:r>
              <a:rPr lang="en-CA" dirty="0"/>
              <a:t>Click to edit Master text styles</a:t>
            </a:r>
          </a:p>
        </p:txBody>
      </p:sp>
    </p:spTree>
    <p:extLst>
      <p:ext uri="{BB962C8B-B14F-4D97-AF65-F5344CB8AC3E}">
        <p14:creationId xmlns:p14="http://schemas.microsoft.com/office/powerpoint/2010/main" val="3240340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py Slide - 2">
    <p:bg>
      <p:bgPr>
        <a:solidFill>
          <a:schemeClr val="tx1"/>
        </a:solidFill>
        <a:effectLst/>
      </p:bgPr>
    </p:bg>
    <p:spTree>
      <p:nvGrpSpPr>
        <p:cNvPr id="1" name=""/>
        <p:cNvGrpSpPr/>
        <p:nvPr/>
      </p:nvGrpSpPr>
      <p:grpSpPr>
        <a:xfrm>
          <a:off x="0" y="0"/>
          <a:ext cx="0" cy="0"/>
          <a:chOff x="0" y="0"/>
          <a:chExt cx="0" cy="0"/>
        </a:xfrm>
      </p:grpSpPr>
      <p:pic>
        <p:nvPicPr>
          <p:cNvPr id="4" name="Picture 2" descr="2014_logo_only_reverse.png">
            <a:extLst>
              <a:ext uri="{FF2B5EF4-FFF2-40B4-BE49-F238E27FC236}">
                <a16:creationId xmlns:a16="http://schemas.microsoft.com/office/drawing/2014/main" id="{3389ABEF-D5CE-EB4B-8DF1-04E7AB2AD87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85188" y="1419225"/>
            <a:ext cx="40798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14">
            <a:extLst>
              <a:ext uri="{FF2B5EF4-FFF2-40B4-BE49-F238E27FC236}">
                <a16:creationId xmlns:a16="http://schemas.microsoft.com/office/drawing/2014/main" id="{599D5D24-C50C-AA49-8E96-06282F592868}"/>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DA7EBE31-BD8B-4A46-AC67-62556815D290}" type="slidenum">
              <a:rPr lang="en-US" altLang="en-US" sz="900" smtClean="0">
                <a:solidFill>
                  <a:srgbClr val="FFFFFF"/>
                </a:solidFill>
                <a:cs typeface="Arial" panose="020B0604020202020204" pitchFamily="34" charset="0"/>
              </a:rPr>
              <a:pPr algn="r">
                <a:spcBef>
                  <a:spcPct val="20000"/>
                </a:spcBef>
                <a:buFont typeface="Arial" panose="020B0604020202020204" pitchFamily="34" charset="0"/>
                <a:buNone/>
                <a:defRPr/>
              </a:pPr>
              <a:t>‹#›</a:t>
            </a:fld>
            <a:endParaRPr lang="en-CA" altLang="en-US" sz="900">
              <a:solidFill>
                <a:srgbClr val="FFFFFF"/>
              </a:solidFill>
              <a:cs typeface="Arial" panose="020B0604020202020204" pitchFamily="34" charset="0"/>
            </a:endParaRPr>
          </a:p>
        </p:txBody>
      </p:sp>
      <p:sp>
        <p:nvSpPr>
          <p:cNvPr id="6" name="Text Placeholder 2"/>
          <p:cNvSpPr>
            <a:spLocks noGrp="1"/>
          </p:cNvSpPr>
          <p:nvPr>
            <p:ph type="body" sz="quarter" idx="13"/>
          </p:nvPr>
        </p:nvSpPr>
        <p:spPr>
          <a:xfrm>
            <a:off x="438954" y="1131888"/>
            <a:ext cx="7661438" cy="3697288"/>
          </a:xfrm>
          <a:prstGeom prst="rect">
            <a:avLst/>
          </a:prstGeom>
        </p:spPr>
        <p:txBody>
          <a:bodyPr vert="horz" lIns="0" tIns="0" rIns="0" bIns="0"/>
          <a:lstStyle>
            <a:lvl1pPr marL="0" indent="0">
              <a:lnSpc>
                <a:spcPct val="130000"/>
              </a:lnSpc>
              <a:spcBef>
                <a:spcPts val="0"/>
              </a:spcBef>
              <a:buFontTx/>
              <a:buNone/>
              <a:defRPr sz="1500">
                <a:solidFill>
                  <a:srgbClr val="FFFFFF"/>
                </a:solidFill>
                <a:latin typeface="Arial"/>
                <a:cs typeface="Arial"/>
              </a:defRPr>
            </a:lvl1pPr>
            <a:lvl2pPr marL="0" indent="-180000">
              <a:lnSpc>
                <a:spcPct val="130000"/>
              </a:lnSpc>
              <a:spcBef>
                <a:spcPts val="0"/>
              </a:spcBef>
              <a:buFont typeface="Arial"/>
              <a:buChar char="•"/>
              <a:defRPr sz="1500">
                <a:solidFill>
                  <a:srgbClr val="FFFFFF"/>
                </a:solidFill>
                <a:latin typeface="Arial"/>
                <a:cs typeface="Arial"/>
              </a:defRPr>
            </a:lvl2pPr>
            <a:lvl3pPr marL="540000" indent="-180000">
              <a:lnSpc>
                <a:spcPct val="130000"/>
              </a:lnSpc>
              <a:spcBef>
                <a:spcPts val="0"/>
              </a:spcBef>
              <a:defRPr sz="1500" b="0" i="0">
                <a:solidFill>
                  <a:srgbClr val="FFFFFF"/>
                </a:solidFill>
                <a:latin typeface="Arial"/>
                <a:cs typeface="Arial"/>
              </a:defRPr>
            </a:lvl3pPr>
            <a:lvl4pPr marL="900000" indent="-180000">
              <a:lnSpc>
                <a:spcPct val="130000"/>
              </a:lnSpc>
              <a:spcBef>
                <a:spcPts val="0"/>
              </a:spcBef>
              <a:buFont typeface="Arial"/>
              <a:buChar char="•"/>
              <a:defRPr sz="1500" b="0" i="0">
                <a:solidFill>
                  <a:srgbClr val="FFFFFF"/>
                </a:solidFill>
                <a:latin typeface="Arial"/>
                <a:cs typeface="Arial"/>
              </a:defRPr>
            </a:lvl4pPr>
            <a:lvl5pPr marL="1260000" indent="-180000">
              <a:lnSpc>
                <a:spcPct val="130000"/>
              </a:lnSpc>
              <a:spcBef>
                <a:spcPts val="0"/>
              </a:spcBef>
              <a:buFont typeface="Arial"/>
              <a:buChar char="•"/>
              <a:defRPr sz="1500" b="0" i="0">
                <a:solidFill>
                  <a:srgbClr val="FFFFFF"/>
                </a:solidFill>
                <a:latin typeface="Arial"/>
                <a:cs typeface="Arial"/>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2" name="Title 1">
            <a:extLst>
              <a:ext uri="{FF2B5EF4-FFF2-40B4-BE49-F238E27FC236}">
                <a16:creationId xmlns:a16="http://schemas.microsoft.com/office/drawing/2014/main" id="{ACBD4CC9-2B32-C947-A94E-1B7CE12D4171}"/>
              </a:ext>
            </a:extLst>
          </p:cNvPr>
          <p:cNvSpPr>
            <a:spLocks noGrp="1"/>
          </p:cNvSpPr>
          <p:nvPr>
            <p:ph type="title"/>
          </p:nvPr>
        </p:nvSpPr>
        <p:spPr>
          <a:xfrm>
            <a:off x="438954" y="555526"/>
            <a:ext cx="7886700" cy="432047"/>
          </a:xfrm>
          <a:prstGeom prst="rect">
            <a:avLst/>
          </a:prstGeom>
        </p:spPr>
        <p:txBody>
          <a:bodyPr lIns="0" tIns="0" rIns="0" bIns="0"/>
          <a:lstStyle>
            <a:lvl1pPr algn="l">
              <a:lnSpc>
                <a:spcPts val="2800"/>
              </a:lnSpc>
              <a:defRPr sz="2100" b="1">
                <a:solidFill>
                  <a:schemeClr val="tx1">
                    <a:lumMod val="10000"/>
                    <a:lumOff val="90000"/>
                  </a:schemeClr>
                </a:solidFill>
              </a:defRPr>
            </a:lvl1pPr>
          </a:lstStyle>
          <a:p>
            <a:r>
              <a:rPr lang="en-US" dirty="0"/>
              <a:t>Click to edit Master title style</a:t>
            </a:r>
          </a:p>
        </p:txBody>
      </p:sp>
    </p:spTree>
    <p:extLst>
      <p:ext uri="{BB962C8B-B14F-4D97-AF65-F5344CB8AC3E}">
        <p14:creationId xmlns:p14="http://schemas.microsoft.com/office/powerpoint/2010/main" val="757903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raphics Slide - 1">
    <p:spTree>
      <p:nvGrpSpPr>
        <p:cNvPr id="1" name=""/>
        <p:cNvGrpSpPr/>
        <p:nvPr/>
      </p:nvGrpSpPr>
      <p:grpSpPr>
        <a:xfrm>
          <a:off x="0" y="0"/>
          <a:ext cx="0" cy="0"/>
          <a:chOff x="0" y="0"/>
          <a:chExt cx="0" cy="0"/>
        </a:xfrm>
      </p:grpSpPr>
      <p:sp>
        <p:nvSpPr>
          <p:cNvPr id="4" name="Text Placeholder 14">
            <a:extLst>
              <a:ext uri="{FF2B5EF4-FFF2-40B4-BE49-F238E27FC236}">
                <a16:creationId xmlns:a16="http://schemas.microsoft.com/office/drawing/2014/main" id="{0627803E-7450-1D4D-B989-93375F8F75B2}"/>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8D9C2B68-88E0-EA42-B917-1B9578864DF1}" type="slidenum">
              <a:rPr lang="en-US" altLang="en-US" sz="900" smtClean="0">
                <a:cs typeface="Arial" panose="020B0604020202020204" pitchFamily="34" charset="0"/>
              </a:rPr>
              <a:pPr algn="r">
                <a:spcBef>
                  <a:spcPct val="20000"/>
                </a:spcBef>
                <a:buFont typeface="Arial" panose="020B0604020202020204" pitchFamily="34" charset="0"/>
                <a:buNone/>
                <a:defRPr/>
              </a:pPr>
              <a:t>‹#›</a:t>
            </a:fld>
            <a:endParaRPr lang="en-CA" altLang="en-US" sz="900">
              <a:cs typeface="Arial" panose="020B0604020202020204" pitchFamily="34" charset="0"/>
            </a:endParaRPr>
          </a:p>
        </p:txBody>
      </p:sp>
      <p:pic>
        <p:nvPicPr>
          <p:cNvPr id="5" name="Picture 3" descr="s4b282c2015.png">
            <a:extLst>
              <a:ext uri="{FF2B5EF4-FFF2-40B4-BE49-F238E27FC236}">
                <a16:creationId xmlns:a16="http://schemas.microsoft.com/office/drawing/2014/main" id="{04436965-BB52-7B4A-811E-356741803A0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529638" y="411510"/>
            <a:ext cx="363537"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Placeholder 2"/>
          <p:cNvSpPr>
            <a:spLocks noGrp="1"/>
          </p:cNvSpPr>
          <p:nvPr>
            <p:ph type="body" sz="quarter" idx="13"/>
          </p:nvPr>
        </p:nvSpPr>
        <p:spPr>
          <a:xfrm>
            <a:off x="438954" y="1131888"/>
            <a:ext cx="7661438" cy="3697288"/>
          </a:xfrm>
          <a:prstGeom prst="rect">
            <a:avLst/>
          </a:prstGeom>
        </p:spPr>
        <p:txBody>
          <a:bodyPr vert="horz" lIns="0" tIns="0" rIns="0" bIns="0"/>
          <a:lstStyle>
            <a:lvl1pPr marL="0" indent="0">
              <a:lnSpc>
                <a:spcPct val="130000"/>
              </a:lnSpc>
              <a:spcBef>
                <a:spcPts val="0"/>
              </a:spcBef>
              <a:buFontTx/>
              <a:buNone/>
              <a:defRPr sz="1500">
                <a:latin typeface="Arial"/>
                <a:cs typeface="Arial"/>
              </a:defRPr>
            </a:lvl1pPr>
            <a:lvl2pPr marL="0" indent="-180000">
              <a:lnSpc>
                <a:spcPct val="130000"/>
              </a:lnSpc>
              <a:spcBef>
                <a:spcPts val="0"/>
              </a:spcBef>
              <a:buFont typeface="Arial"/>
              <a:buChar char="•"/>
              <a:defRPr sz="1500">
                <a:latin typeface="Arial"/>
                <a:cs typeface="Arial"/>
              </a:defRPr>
            </a:lvl2pPr>
            <a:lvl3pPr marL="540000" indent="-180000">
              <a:lnSpc>
                <a:spcPct val="130000"/>
              </a:lnSpc>
              <a:spcBef>
                <a:spcPts val="0"/>
              </a:spcBef>
              <a:defRPr sz="1500" b="0" i="0">
                <a:latin typeface="Arial"/>
                <a:cs typeface="Arial"/>
              </a:defRPr>
            </a:lvl3pPr>
            <a:lvl4pPr marL="900000" indent="-180000">
              <a:lnSpc>
                <a:spcPct val="130000"/>
              </a:lnSpc>
              <a:spcBef>
                <a:spcPts val="0"/>
              </a:spcBef>
              <a:buFont typeface="Arial"/>
              <a:buChar char="•"/>
              <a:defRPr sz="1500" b="0" i="0">
                <a:latin typeface="Arial"/>
                <a:cs typeface="Arial"/>
              </a:defRPr>
            </a:lvl4pPr>
            <a:lvl5pPr marL="1260000" indent="-180000">
              <a:lnSpc>
                <a:spcPct val="130000"/>
              </a:lnSpc>
              <a:spcBef>
                <a:spcPts val="0"/>
              </a:spcBef>
              <a:buFont typeface="Arial"/>
              <a:buChar char="•"/>
              <a:defRPr sz="1500" b="0" i="0">
                <a:latin typeface="Arial"/>
                <a:cs typeface="Arial"/>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2" name="Title 1">
            <a:extLst>
              <a:ext uri="{FF2B5EF4-FFF2-40B4-BE49-F238E27FC236}">
                <a16:creationId xmlns:a16="http://schemas.microsoft.com/office/drawing/2014/main" id="{7DBA0920-9910-044C-A5F5-C875F1267970}"/>
              </a:ext>
            </a:extLst>
          </p:cNvPr>
          <p:cNvSpPr>
            <a:spLocks noGrp="1"/>
          </p:cNvSpPr>
          <p:nvPr>
            <p:ph type="title"/>
          </p:nvPr>
        </p:nvSpPr>
        <p:spPr>
          <a:xfrm>
            <a:off x="438955" y="411510"/>
            <a:ext cx="7908520" cy="623332"/>
          </a:xfrm>
          <a:prstGeom prst="rect">
            <a:avLst/>
          </a:prstGeom>
        </p:spPr>
        <p:txBody>
          <a:bodyPr lIns="0" tIns="0" rIns="0" bIns="0"/>
          <a:lstStyle>
            <a:lvl1pPr algn="l">
              <a:lnSpc>
                <a:spcPts val="2100"/>
              </a:lnSpc>
              <a:defRPr sz="2100" b="1">
                <a:solidFill>
                  <a:schemeClr val="tx1">
                    <a:lumMod val="50000"/>
                    <a:lumOff val="50000"/>
                  </a:schemeClr>
                </a:solidFill>
              </a:defRPr>
            </a:lvl1pPr>
          </a:lstStyle>
          <a:p>
            <a:r>
              <a:rPr lang="en-US" dirty="0"/>
              <a:t>Click to edit Master title style</a:t>
            </a:r>
          </a:p>
        </p:txBody>
      </p:sp>
    </p:spTree>
    <p:extLst>
      <p:ext uri="{BB962C8B-B14F-4D97-AF65-F5344CB8AC3E}">
        <p14:creationId xmlns:p14="http://schemas.microsoft.com/office/powerpoint/2010/main" val="3037751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raphics Slide - 2">
    <p:bg>
      <p:bgPr>
        <a:solidFill>
          <a:schemeClr val="tx1"/>
        </a:solidFill>
        <a:effectLst/>
      </p:bgPr>
    </p:bg>
    <p:spTree>
      <p:nvGrpSpPr>
        <p:cNvPr id="1" name=""/>
        <p:cNvGrpSpPr/>
        <p:nvPr/>
      </p:nvGrpSpPr>
      <p:grpSpPr>
        <a:xfrm>
          <a:off x="0" y="0"/>
          <a:ext cx="0" cy="0"/>
          <a:chOff x="0" y="0"/>
          <a:chExt cx="0" cy="0"/>
        </a:xfrm>
      </p:grpSpPr>
      <p:sp>
        <p:nvSpPr>
          <p:cNvPr id="4" name="Text Placeholder 14">
            <a:extLst>
              <a:ext uri="{FF2B5EF4-FFF2-40B4-BE49-F238E27FC236}">
                <a16:creationId xmlns:a16="http://schemas.microsoft.com/office/drawing/2014/main" id="{E5C37F31-1A46-0E46-8716-80D112089A13}"/>
              </a:ext>
            </a:extLst>
          </p:cNvPr>
          <p:cNvSpPr txBox="1">
            <a:spLocks/>
          </p:cNvSpPr>
          <p:nvPr userDrawn="1"/>
        </p:nvSpPr>
        <p:spPr>
          <a:xfrm flipH="1">
            <a:off x="8588375" y="4732338"/>
            <a:ext cx="304800" cy="192087"/>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defRPr/>
            </a:pPr>
            <a:fld id="{5FA2A49C-43B4-9148-A2E7-98A78CAA76EA}" type="slidenum">
              <a:rPr lang="en-US" altLang="en-US" sz="900" smtClean="0">
                <a:solidFill>
                  <a:srgbClr val="FFFFFF"/>
                </a:solidFill>
                <a:cs typeface="Arial" panose="020B0604020202020204" pitchFamily="34" charset="0"/>
              </a:rPr>
              <a:pPr algn="r">
                <a:spcBef>
                  <a:spcPct val="20000"/>
                </a:spcBef>
                <a:buFont typeface="Arial" panose="020B0604020202020204" pitchFamily="34" charset="0"/>
                <a:buNone/>
                <a:defRPr/>
              </a:pPr>
              <a:t>‹#›</a:t>
            </a:fld>
            <a:endParaRPr lang="en-CA" altLang="en-US" sz="900">
              <a:solidFill>
                <a:srgbClr val="FFFFFF"/>
              </a:solidFill>
              <a:cs typeface="Arial" panose="020B0604020202020204" pitchFamily="34" charset="0"/>
            </a:endParaRPr>
          </a:p>
        </p:txBody>
      </p:sp>
      <p:pic>
        <p:nvPicPr>
          <p:cNvPr id="5" name="Picture 2" descr="2014_logo_only_reverse.png">
            <a:extLst>
              <a:ext uri="{FF2B5EF4-FFF2-40B4-BE49-F238E27FC236}">
                <a16:creationId xmlns:a16="http://schemas.microsoft.com/office/drawing/2014/main" id="{78CBB9E3-1C1E-DE49-8310-5A5E2F385F27}"/>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85188" y="378247"/>
            <a:ext cx="40798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Placeholder 2"/>
          <p:cNvSpPr>
            <a:spLocks noGrp="1"/>
          </p:cNvSpPr>
          <p:nvPr>
            <p:ph type="body" sz="quarter" idx="13"/>
          </p:nvPr>
        </p:nvSpPr>
        <p:spPr>
          <a:xfrm>
            <a:off x="438954" y="1131888"/>
            <a:ext cx="7661438" cy="3697288"/>
          </a:xfrm>
          <a:prstGeom prst="rect">
            <a:avLst/>
          </a:prstGeom>
        </p:spPr>
        <p:txBody>
          <a:bodyPr vert="horz" lIns="0" tIns="0" rIns="0" bIns="0"/>
          <a:lstStyle>
            <a:lvl1pPr marL="0" indent="0">
              <a:lnSpc>
                <a:spcPct val="130000"/>
              </a:lnSpc>
              <a:spcBef>
                <a:spcPts val="0"/>
              </a:spcBef>
              <a:buFontTx/>
              <a:buNone/>
              <a:defRPr sz="1500">
                <a:solidFill>
                  <a:srgbClr val="FFFFFF"/>
                </a:solidFill>
                <a:latin typeface="Arial"/>
                <a:cs typeface="Arial"/>
              </a:defRPr>
            </a:lvl1pPr>
            <a:lvl2pPr marL="0" indent="-180000">
              <a:lnSpc>
                <a:spcPct val="130000"/>
              </a:lnSpc>
              <a:spcBef>
                <a:spcPts val="0"/>
              </a:spcBef>
              <a:buFont typeface="Arial"/>
              <a:buChar char="•"/>
              <a:defRPr sz="1500">
                <a:solidFill>
                  <a:srgbClr val="FFFFFF"/>
                </a:solidFill>
                <a:latin typeface="Arial"/>
                <a:cs typeface="Arial"/>
              </a:defRPr>
            </a:lvl2pPr>
            <a:lvl3pPr marL="540000" indent="-180000">
              <a:lnSpc>
                <a:spcPct val="130000"/>
              </a:lnSpc>
              <a:spcBef>
                <a:spcPts val="0"/>
              </a:spcBef>
              <a:defRPr sz="1500" b="0" i="0">
                <a:solidFill>
                  <a:srgbClr val="FFFFFF"/>
                </a:solidFill>
                <a:latin typeface="Arial"/>
                <a:cs typeface="Arial"/>
              </a:defRPr>
            </a:lvl3pPr>
            <a:lvl4pPr marL="900000" indent="-180000">
              <a:lnSpc>
                <a:spcPct val="130000"/>
              </a:lnSpc>
              <a:spcBef>
                <a:spcPts val="0"/>
              </a:spcBef>
              <a:buFont typeface="Arial"/>
              <a:buChar char="•"/>
              <a:defRPr sz="1500" b="0" i="0">
                <a:solidFill>
                  <a:srgbClr val="FFFFFF"/>
                </a:solidFill>
                <a:latin typeface="Arial"/>
                <a:cs typeface="Arial"/>
              </a:defRPr>
            </a:lvl4pPr>
            <a:lvl5pPr marL="1260000" indent="-180000">
              <a:lnSpc>
                <a:spcPct val="130000"/>
              </a:lnSpc>
              <a:spcBef>
                <a:spcPts val="0"/>
              </a:spcBef>
              <a:buFont typeface="Arial"/>
              <a:buChar char="•"/>
              <a:defRPr sz="1500" b="0" i="0">
                <a:solidFill>
                  <a:srgbClr val="FFFFFF"/>
                </a:solidFill>
                <a:latin typeface="Arial"/>
                <a:cs typeface="Arial"/>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
        <p:nvSpPr>
          <p:cNvPr id="2" name="Title 1">
            <a:extLst>
              <a:ext uri="{FF2B5EF4-FFF2-40B4-BE49-F238E27FC236}">
                <a16:creationId xmlns:a16="http://schemas.microsoft.com/office/drawing/2014/main" id="{9F301CE3-3085-B645-9614-A980B513451B}"/>
              </a:ext>
            </a:extLst>
          </p:cNvPr>
          <p:cNvSpPr>
            <a:spLocks noGrp="1"/>
          </p:cNvSpPr>
          <p:nvPr>
            <p:ph type="title"/>
          </p:nvPr>
        </p:nvSpPr>
        <p:spPr>
          <a:xfrm>
            <a:off x="438954" y="411510"/>
            <a:ext cx="7949470" cy="648071"/>
          </a:xfrm>
          <a:prstGeom prst="rect">
            <a:avLst/>
          </a:prstGeom>
        </p:spPr>
        <p:txBody>
          <a:bodyPr lIns="0" tIns="0" rIns="0" bIns="0"/>
          <a:lstStyle>
            <a:lvl1pPr algn="l">
              <a:lnSpc>
                <a:spcPts val="2100"/>
              </a:lnSpc>
              <a:defRPr sz="2100" b="1">
                <a:solidFill>
                  <a:schemeClr val="tx1">
                    <a:lumMod val="10000"/>
                    <a:lumOff val="90000"/>
                  </a:schemeClr>
                </a:solidFill>
              </a:defRPr>
            </a:lvl1pPr>
          </a:lstStyle>
          <a:p>
            <a:r>
              <a:rPr lang="en-US" dirty="0"/>
              <a:t>Click to edit Master title style</a:t>
            </a:r>
          </a:p>
        </p:txBody>
      </p:sp>
    </p:spTree>
    <p:extLst>
      <p:ext uri="{BB962C8B-B14F-4D97-AF65-F5344CB8AC3E}">
        <p14:creationId xmlns:p14="http://schemas.microsoft.com/office/powerpoint/2010/main" val="15392855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2" name="Picture 1" descr="UBC_2016_Signature_Wide_282.png">
            <a:extLst>
              <a:ext uri="{FF2B5EF4-FFF2-40B4-BE49-F238E27FC236}">
                <a16:creationId xmlns:a16="http://schemas.microsoft.com/office/drawing/2014/main" id="{33DD662E-8631-024E-8FE3-BD3FF7284D6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39738" y="1439863"/>
            <a:ext cx="4770437" cy="627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587672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4988" r:id="rId1"/>
    <p:sldLayoutId id="2147484989" r:id="rId2"/>
    <p:sldLayoutId id="2147484990" r:id="rId3"/>
    <p:sldLayoutId id="2147484991" r:id="rId4"/>
    <p:sldLayoutId id="2147484992" r:id="rId5"/>
    <p:sldLayoutId id="2147484993" r:id="rId6"/>
    <p:sldLayoutId id="2147484994" r:id="rId7"/>
    <p:sldLayoutId id="2147484995" r:id="rId8"/>
    <p:sldLayoutId id="2147484996" r:id="rId9"/>
    <p:sldLayoutId id="2147484997" r:id="rId10"/>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a:defRPr>
      </a:lvl5pPr>
      <a:lvl6pPr marL="457200" algn="ctr" defTabSz="457200" rtl="0" fontAlgn="base">
        <a:spcBef>
          <a:spcPct val="0"/>
        </a:spcBef>
        <a:spcAft>
          <a:spcPct val="0"/>
        </a:spcAft>
        <a:defRPr sz="4400">
          <a:solidFill>
            <a:schemeClr val="tx1"/>
          </a:solidFill>
          <a:latin typeface="Arial" charset="0"/>
          <a:ea typeface="ＭＳ Ｐゴシック" charset="-128"/>
        </a:defRPr>
      </a:lvl6pPr>
      <a:lvl7pPr marL="914400" algn="ctr" defTabSz="457200" rtl="0" fontAlgn="base">
        <a:spcBef>
          <a:spcPct val="0"/>
        </a:spcBef>
        <a:spcAft>
          <a:spcPct val="0"/>
        </a:spcAft>
        <a:defRPr sz="4400">
          <a:solidFill>
            <a:schemeClr val="tx1"/>
          </a:solidFill>
          <a:latin typeface="Arial" charset="0"/>
          <a:ea typeface="ＭＳ Ｐゴシック" charset="-128"/>
        </a:defRPr>
      </a:lvl7pPr>
      <a:lvl8pPr marL="1371600" algn="ctr" defTabSz="457200" rtl="0" fontAlgn="base">
        <a:spcBef>
          <a:spcPct val="0"/>
        </a:spcBef>
        <a:spcAft>
          <a:spcPct val="0"/>
        </a:spcAft>
        <a:defRPr sz="4400">
          <a:solidFill>
            <a:schemeClr val="tx1"/>
          </a:solidFill>
          <a:latin typeface="Arial" charset="0"/>
          <a:ea typeface="ＭＳ Ｐゴシック" charset="-128"/>
        </a:defRPr>
      </a:lvl8pPr>
      <a:lvl9pPr marL="1828800" algn="ctr" defTabSz="457200" rtl="0" fontAlgn="base">
        <a:spcBef>
          <a:spcPct val="0"/>
        </a:spcBef>
        <a:spcAft>
          <a:spcPct val="0"/>
        </a:spcAft>
        <a:defRPr sz="4400">
          <a:solidFill>
            <a:schemeClr val="tx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ＭＳ Ｐゴシック"/>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ＭＳ Ｐゴシック"/>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ＭＳ Ｐゴシック"/>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ＭＳ Ｐゴシック"/>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Programs">
            <a:extLst>
              <a:ext uri="{FF2B5EF4-FFF2-40B4-BE49-F238E27FC236}">
                <a16:creationId xmlns:a16="http://schemas.microsoft.com/office/drawing/2014/main" id="{B0A63E63-B348-F349-B754-892608AB72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527" y="1824926"/>
            <a:ext cx="4248472" cy="3398777"/>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C1EB712E-B4B1-9B41-A76F-28B0BB1DF16B}"/>
              </a:ext>
            </a:extLst>
          </p:cNvPr>
          <p:cNvSpPr>
            <a:spLocks noGrp="1"/>
          </p:cNvSpPr>
          <p:nvPr>
            <p:ph type="body" sz="quarter" idx="12"/>
          </p:nvPr>
        </p:nvSpPr>
        <p:spPr>
          <a:xfrm>
            <a:off x="1533370" y="1503532"/>
            <a:ext cx="5430203" cy="321394"/>
          </a:xfrm>
        </p:spPr>
        <p:txBody>
          <a:bodyPr/>
          <a:lstStyle/>
          <a:p>
            <a:r>
              <a:rPr lang="en-US" b="1" dirty="0"/>
              <a:t>Graduate Student Seminar (MSc Coop)</a:t>
            </a:r>
          </a:p>
        </p:txBody>
      </p:sp>
      <p:sp>
        <p:nvSpPr>
          <p:cNvPr id="4" name="Text Placeholder 3">
            <a:extLst>
              <a:ext uri="{FF2B5EF4-FFF2-40B4-BE49-F238E27FC236}">
                <a16:creationId xmlns:a16="http://schemas.microsoft.com/office/drawing/2014/main" id="{52FFCADF-542C-974D-B0BD-339E9326A251}"/>
              </a:ext>
            </a:extLst>
          </p:cNvPr>
          <p:cNvSpPr>
            <a:spLocks noGrp="1"/>
          </p:cNvSpPr>
          <p:nvPr>
            <p:ph type="body" sz="quarter" idx="13"/>
          </p:nvPr>
        </p:nvSpPr>
        <p:spPr>
          <a:xfrm>
            <a:off x="7236296" y="4011910"/>
            <a:ext cx="5430203" cy="321394"/>
          </a:xfrm>
        </p:spPr>
        <p:txBody>
          <a:bodyPr/>
          <a:lstStyle/>
          <a:p>
            <a:r>
              <a:rPr lang="en-US" sz="1800" b="0" dirty="0"/>
              <a:t>Shuyi Tan </a:t>
            </a:r>
          </a:p>
          <a:p>
            <a:r>
              <a:rPr lang="en-US" sz="1800" b="0" dirty="0"/>
              <a:t>2022 Spring</a:t>
            </a:r>
          </a:p>
        </p:txBody>
      </p:sp>
      <p:sp>
        <p:nvSpPr>
          <p:cNvPr id="7" name="Title 6">
            <a:extLst>
              <a:ext uri="{FF2B5EF4-FFF2-40B4-BE49-F238E27FC236}">
                <a16:creationId xmlns:a16="http://schemas.microsoft.com/office/drawing/2014/main" id="{04869A91-59F7-7643-84C1-F6AE18ED9F4A}"/>
              </a:ext>
            </a:extLst>
          </p:cNvPr>
          <p:cNvSpPr>
            <a:spLocks noGrp="1"/>
          </p:cNvSpPr>
          <p:nvPr>
            <p:ph type="title"/>
          </p:nvPr>
        </p:nvSpPr>
        <p:spPr>
          <a:xfrm>
            <a:off x="812609" y="683644"/>
            <a:ext cx="7518781" cy="1574208"/>
          </a:xfrm>
        </p:spPr>
        <p:txBody>
          <a:bodyPr/>
          <a:lstStyle/>
          <a:p>
            <a:r>
              <a:rPr lang="en-US" sz="3500" kern="0" spc="100" dirty="0">
                <a:solidFill>
                  <a:srgbClr val="0077C9"/>
                </a:solidFill>
                <a:ea typeface="ＭＳ Ｐゴシック" charset="-128"/>
                <a:cs typeface="Arial"/>
              </a:rPr>
              <a:t>Data Analytics in Healthcare</a:t>
            </a:r>
            <a:br>
              <a:rPr lang="en-US" spc="100" dirty="0">
                <a:ea typeface="ＭＳ Ｐゴシック" charset="-128"/>
              </a:rPr>
            </a:b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08E18AE-2DC8-444D-AC7D-45C1CA274037}"/>
              </a:ext>
            </a:extLst>
          </p:cNvPr>
          <p:cNvSpPr>
            <a:spLocks noGrp="1"/>
          </p:cNvSpPr>
          <p:nvPr>
            <p:ph type="title"/>
          </p:nvPr>
        </p:nvSpPr>
        <p:spPr>
          <a:xfrm>
            <a:off x="451969" y="416714"/>
            <a:ext cx="7908520" cy="623332"/>
          </a:xfrm>
        </p:spPr>
        <p:txBody>
          <a:bodyPr/>
          <a:lstStyle/>
          <a:p>
            <a:r>
              <a:rPr lang="en-US" altLang="zh-CN" dirty="0"/>
              <a:t>Cleaning</a:t>
            </a:r>
            <a:r>
              <a:rPr lang="zh-CN" altLang="en-US" dirty="0"/>
              <a:t> </a:t>
            </a:r>
            <a:r>
              <a:rPr lang="en-US" altLang="zh-CN" dirty="0"/>
              <a:t>Healthcare</a:t>
            </a:r>
            <a:r>
              <a:rPr lang="zh-CN" altLang="en-US" dirty="0"/>
              <a:t> </a:t>
            </a:r>
            <a:r>
              <a:rPr lang="en-US" altLang="zh-CN" dirty="0"/>
              <a:t>Data</a:t>
            </a:r>
            <a:r>
              <a:rPr lang="zh-CN" altLang="en-US" dirty="0"/>
              <a:t> </a:t>
            </a:r>
            <a:endParaRPr lang="en-US" dirty="0"/>
          </a:p>
        </p:txBody>
      </p:sp>
      <p:sp>
        <p:nvSpPr>
          <p:cNvPr id="6" name="TextBox 5">
            <a:extLst>
              <a:ext uri="{FF2B5EF4-FFF2-40B4-BE49-F238E27FC236}">
                <a16:creationId xmlns:a16="http://schemas.microsoft.com/office/drawing/2014/main" id="{73BDD3FB-F686-6E42-927F-DF83F4AB4E01}"/>
              </a:ext>
            </a:extLst>
          </p:cNvPr>
          <p:cNvSpPr txBox="1"/>
          <p:nvPr/>
        </p:nvSpPr>
        <p:spPr>
          <a:xfrm>
            <a:off x="1319191" y="1099567"/>
            <a:ext cx="1872208" cy="369332"/>
          </a:xfrm>
          <a:prstGeom prst="rect">
            <a:avLst/>
          </a:prstGeom>
          <a:noFill/>
        </p:spPr>
        <p:txBody>
          <a:bodyPr wrap="square" rtlCol="0">
            <a:spAutoFit/>
          </a:bodyPr>
          <a:lstStyle/>
          <a:p>
            <a:pPr algn="ctr"/>
            <a:r>
              <a:rPr lang="en-US" altLang="zh-CN" sz="1800" b="1" dirty="0"/>
              <a:t>Challenges</a:t>
            </a:r>
            <a:endParaRPr lang="en-US" sz="1800" b="1" dirty="0"/>
          </a:p>
        </p:txBody>
      </p:sp>
      <p:sp>
        <p:nvSpPr>
          <p:cNvPr id="7" name="TextBox 6">
            <a:extLst>
              <a:ext uri="{FF2B5EF4-FFF2-40B4-BE49-F238E27FC236}">
                <a16:creationId xmlns:a16="http://schemas.microsoft.com/office/drawing/2014/main" id="{0F0C4E1C-C662-274A-B6FF-B8D045C267AB}"/>
              </a:ext>
            </a:extLst>
          </p:cNvPr>
          <p:cNvSpPr txBox="1"/>
          <p:nvPr/>
        </p:nvSpPr>
        <p:spPr>
          <a:xfrm>
            <a:off x="5580111" y="1099567"/>
            <a:ext cx="1872208" cy="369332"/>
          </a:xfrm>
          <a:prstGeom prst="rect">
            <a:avLst/>
          </a:prstGeom>
          <a:noFill/>
        </p:spPr>
        <p:txBody>
          <a:bodyPr wrap="square" rtlCol="0">
            <a:spAutoFit/>
          </a:bodyPr>
          <a:lstStyle/>
          <a:p>
            <a:pPr algn="ctr"/>
            <a:r>
              <a:rPr lang="en-US" altLang="zh-CN" sz="1800" b="1" dirty="0"/>
              <a:t>Solutions</a:t>
            </a:r>
            <a:endParaRPr lang="en-US" sz="1800" b="1" dirty="0"/>
          </a:p>
        </p:txBody>
      </p:sp>
      <p:sp>
        <p:nvSpPr>
          <p:cNvPr id="8" name="Rounded Rectangle 7">
            <a:extLst>
              <a:ext uri="{FF2B5EF4-FFF2-40B4-BE49-F238E27FC236}">
                <a16:creationId xmlns:a16="http://schemas.microsoft.com/office/drawing/2014/main" id="{E4AEB42C-CB70-C849-8034-C3187A3F5BB5}"/>
              </a:ext>
            </a:extLst>
          </p:cNvPr>
          <p:cNvSpPr/>
          <p:nvPr/>
        </p:nvSpPr>
        <p:spPr>
          <a:xfrm>
            <a:off x="564356" y="1464290"/>
            <a:ext cx="3404639" cy="2763643"/>
          </a:xfrm>
          <a:prstGeom prst="roundRect">
            <a:avLst/>
          </a:prstGeom>
          <a:gradFill>
            <a:gsLst>
              <a:gs pos="0">
                <a:schemeClr val="accent6"/>
              </a:gs>
              <a:gs pos="100000">
                <a:schemeClr val="accent1">
                  <a:tint val="50000"/>
                  <a:shade val="100000"/>
                  <a:satMod val="350000"/>
                </a:schemeClr>
              </a:gs>
            </a:gsLst>
          </a:gra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t"/>
          <a:lstStyle/>
          <a:p>
            <a:pPr marL="342900" indent="-342900">
              <a:lnSpc>
                <a:spcPct val="150000"/>
              </a:lnSpc>
              <a:buFont typeface="Arial" panose="020B0604020202020204" pitchFamily="34" charset="0"/>
              <a:buChar char="•"/>
            </a:pPr>
            <a:r>
              <a:rPr lang="en-CA" sz="1500" dirty="0">
                <a:solidFill>
                  <a:schemeClr val="tx1"/>
                </a:solidFill>
              </a:rPr>
              <a:t>Complicated sourcing of raw</a:t>
            </a:r>
            <a:r>
              <a:rPr lang="zh-CN" altLang="en-US" sz="1500" dirty="0">
                <a:solidFill>
                  <a:schemeClr val="tx1"/>
                </a:solidFill>
              </a:rPr>
              <a:t> </a:t>
            </a:r>
            <a:r>
              <a:rPr lang="en-CA" sz="1500" dirty="0">
                <a:solidFill>
                  <a:schemeClr val="tx1"/>
                </a:solidFill>
              </a:rPr>
              <a:t>datasets</a:t>
            </a:r>
            <a:r>
              <a:rPr lang="zh-CN" altLang="en-US" sz="1500" dirty="0">
                <a:solidFill>
                  <a:schemeClr val="tx1"/>
                </a:solidFill>
              </a:rPr>
              <a:t> </a:t>
            </a:r>
            <a:endParaRPr lang="en-CA" altLang="zh-CN" sz="1500" dirty="0">
              <a:solidFill>
                <a:schemeClr val="tx1"/>
              </a:solidFill>
            </a:endParaRPr>
          </a:p>
          <a:p>
            <a:pPr marL="342900" indent="-342900">
              <a:lnSpc>
                <a:spcPct val="150000"/>
              </a:lnSpc>
              <a:buFont typeface="Arial" panose="020B0604020202020204" pitchFamily="34" charset="0"/>
              <a:buChar char="•"/>
            </a:pPr>
            <a:r>
              <a:rPr lang="en-US" altLang="zh-CN" sz="1500" dirty="0">
                <a:solidFill>
                  <a:schemeClr val="tx1"/>
                </a:solidFill>
              </a:rPr>
              <a:t>Inconsistent</a:t>
            </a:r>
            <a:r>
              <a:rPr lang="zh-CN" altLang="en-US" sz="1500" dirty="0">
                <a:solidFill>
                  <a:schemeClr val="tx1"/>
                </a:solidFill>
              </a:rPr>
              <a:t> </a:t>
            </a:r>
            <a:r>
              <a:rPr lang="en-US" altLang="zh-CN" sz="1500" dirty="0">
                <a:solidFill>
                  <a:schemeClr val="tx1"/>
                </a:solidFill>
              </a:rPr>
              <a:t>formats</a:t>
            </a:r>
            <a:r>
              <a:rPr lang="zh-CN" altLang="en-US" sz="1500" dirty="0">
                <a:solidFill>
                  <a:schemeClr val="tx1"/>
                </a:solidFill>
              </a:rPr>
              <a:t> </a:t>
            </a:r>
            <a:r>
              <a:rPr lang="en-US" altLang="zh-CN" sz="1500" dirty="0">
                <a:solidFill>
                  <a:schemeClr val="tx1"/>
                </a:solidFill>
              </a:rPr>
              <a:t>and</a:t>
            </a:r>
            <a:r>
              <a:rPr lang="zh-CN" altLang="en-US" sz="1500" dirty="0">
                <a:solidFill>
                  <a:schemeClr val="tx1"/>
                </a:solidFill>
              </a:rPr>
              <a:t> </a:t>
            </a:r>
            <a:r>
              <a:rPr lang="en-US" altLang="zh-CN" sz="1500" dirty="0">
                <a:solidFill>
                  <a:schemeClr val="tx1"/>
                </a:solidFill>
              </a:rPr>
              <a:t>data</a:t>
            </a:r>
            <a:r>
              <a:rPr lang="zh-CN" altLang="en-US" sz="1500" dirty="0">
                <a:solidFill>
                  <a:schemeClr val="tx1"/>
                </a:solidFill>
              </a:rPr>
              <a:t> </a:t>
            </a:r>
            <a:r>
              <a:rPr lang="en-US" altLang="zh-CN" sz="1500" dirty="0">
                <a:solidFill>
                  <a:schemeClr val="tx1"/>
                </a:solidFill>
              </a:rPr>
              <a:t>types</a:t>
            </a:r>
            <a:r>
              <a:rPr lang="zh-CN" altLang="en-US" sz="1500" dirty="0">
                <a:solidFill>
                  <a:schemeClr val="tx1"/>
                </a:solidFill>
              </a:rPr>
              <a:t> </a:t>
            </a:r>
            <a:endParaRPr lang="en-US" altLang="zh-CN" sz="1500" dirty="0">
              <a:solidFill>
                <a:schemeClr val="tx1"/>
              </a:solidFill>
            </a:endParaRPr>
          </a:p>
          <a:p>
            <a:pPr marL="342900" indent="-342900">
              <a:lnSpc>
                <a:spcPct val="150000"/>
              </a:lnSpc>
              <a:buFont typeface="Arial" panose="020B0604020202020204" pitchFamily="34" charset="0"/>
              <a:buChar char="•"/>
            </a:pPr>
            <a:r>
              <a:rPr lang="en-US" altLang="zh-CN" sz="1500" dirty="0">
                <a:solidFill>
                  <a:schemeClr val="tx1"/>
                </a:solidFill>
              </a:rPr>
              <a:t>Ambiguous</a:t>
            </a:r>
            <a:r>
              <a:rPr lang="zh-CN" altLang="en-US" sz="1500" dirty="0">
                <a:solidFill>
                  <a:schemeClr val="tx1"/>
                </a:solidFill>
              </a:rPr>
              <a:t> </a:t>
            </a:r>
            <a:r>
              <a:rPr lang="en-US" altLang="zh-CN" sz="1500" dirty="0">
                <a:solidFill>
                  <a:schemeClr val="tx1"/>
                </a:solidFill>
              </a:rPr>
              <a:t>data</a:t>
            </a:r>
            <a:r>
              <a:rPr lang="zh-CN" altLang="en-US" sz="1500" dirty="0">
                <a:solidFill>
                  <a:schemeClr val="tx1"/>
                </a:solidFill>
              </a:rPr>
              <a:t> </a:t>
            </a:r>
            <a:r>
              <a:rPr lang="en-US" altLang="zh-CN" sz="1500" dirty="0">
                <a:solidFill>
                  <a:schemeClr val="tx1"/>
                </a:solidFill>
              </a:rPr>
              <a:t>entry,</a:t>
            </a:r>
            <a:r>
              <a:rPr lang="zh-CN" altLang="en-US" sz="1500" dirty="0">
                <a:solidFill>
                  <a:schemeClr val="tx1"/>
                </a:solidFill>
              </a:rPr>
              <a:t> </a:t>
            </a:r>
            <a:r>
              <a:rPr lang="en-US" altLang="zh-CN" sz="1500" dirty="0">
                <a:solidFill>
                  <a:schemeClr val="tx1"/>
                </a:solidFill>
              </a:rPr>
              <a:t>especially</a:t>
            </a:r>
            <a:r>
              <a:rPr lang="zh-CN" altLang="en-US" sz="1500" dirty="0">
                <a:solidFill>
                  <a:schemeClr val="tx1"/>
                </a:solidFill>
              </a:rPr>
              <a:t> </a:t>
            </a:r>
            <a:r>
              <a:rPr lang="en-US" altLang="zh-CN" sz="1500" b="1" dirty="0">
                <a:solidFill>
                  <a:schemeClr val="tx1"/>
                </a:solidFill>
              </a:rPr>
              <a:t>free-text</a:t>
            </a:r>
            <a:r>
              <a:rPr lang="zh-CN" altLang="en-US" sz="1500" dirty="0">
                <a:solidFill>
                  <a:schemeClr val="tx1"/>
                </a:solidFill>
              </a:rPr>
              <a:t> </a:t>
            </a:r>
            <a:r>
              <a:rPr lang="en-US" altLang="zh-CN" sz="1500" dirty="0">
                <a:solidFill>
                  <a:schemeClr val="tx1"/>
                </a:solidFill>
              </a:rPr>
              <a:t>data</a:t>
            </a:r>
            <a:r>
              <a:rPr lang="zh-CN" altLang="en-US" sz="1500" dirty="0">
                <a:solidFill>
                  <a:schemeClr val="tx1"/>
                </a:solidFill>
              </a:rPr>
              <a:t>  </a:t>
            </a:r>
            <a:endParaRPr lang="en-CA" sz="1500" dirty="0">
              <a:solidFill>
                <a:schemeClr val="tx1"/>
              </a:solidFill>
            </a:endParaRPr>
          </a:p>
          <a:p>
            <a:pPr algn="ctr"/>
            <a:endParaRPr lang="en-US" dirty="0"/>
          </a:p>
        </p:txBody>
      </p:sp>
      <p:sp>
        <p:nvSpPr>
          <p:cNvPr id="10" name="Rounded Rectangle 9">
            <a:extLst>
              <a:ext uri="{FF2B5EF4-FFF2-40B4-BE49-F238E27FC236}">
                <a16:creationId xmlns:a16="http://schemas.microsoft.com/office/drawing/2014/main" id="{FC716511-5511-994A-A5D5-737EB3552136}"/>
              </a:ext>
            </a:extLst>
          </p:cNvPr>
          <p:cNvSpPr/>
          <p:nvPr/>
        </p:nvSpPr>
        <p:spPr>
          <a:xfrm>
            <a:off x="4813896" y="1482107"/>
            <a:ext cx="3404639" cy="2745826"/>
          </a:xfrm>
          <a:prstGeom prst="roundRect">
            <a:avLst/>
          </a:prstGeom>
          <a:gradFill>
            <a:gsLst>
              <a:gs pos="0">
                <a:schemeClr val="accent6">
                  <a:lumMod val="25000"/>
                </a:schemeClr>
              </a:gs>
              <a:gs pos="0">
                <a:schemeClr val="accent6">
                  <a:lumMod val="25000"/>
                </a:schemeClr>
              </a:gs>
            </a:gsLst>
          </a:gra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t"/>
          <a:lstStyle/>
          <a:p>
            <a:pPr marL="342900" indent="-342900">
              <a:lnSpc>
                <a:spcPct val="150000"/>
              </a:lnSpc>
              <a:buFont typeface="Arial" panose="020B0604020202020204" pitchFamily="34" charset="0"/>
              <a:buChar char="•"/>
            </a:pPr>
            <a:r>
              <a:rPr lang="en-US" altLang="zh-CN" sz="1500" dirty="0">
                <a:solidFill>
                  <a:schemeClr val="bg1"/>
                </a:solidFill>
              </a:rPr>
              <a:t>Regular</a:t>
            </a:r>
            <a:r>
              <a:rPr lang="zh-CN" altLang="en-US" sz="1500" dirty="0">
                <a:solidFill>
                  <a:schemeClr val="bg1"/>
                </a:solidFill>
              </a:rPr>
              <a:t> </a:t>
            </a:r>
            <a:r>
              <a:rPr lang="en-US" altLang="zh-CN" sz="1500" dirty="0">
                <a:solidFill>
                  <a:schemeClr val="bg1"/>
                </a:solidFill>
              </a:rPr>
              <a:t>data</a:t>
            </a:r>
            <a:r>
              <a:rPr lang="zh-CN" altLang="en-US" sz="1500" dirty="0">
                <a:solidFill>
                  <a:schemeClr val="bg1"/>
                </a:solidFill>
              </a:rPr>
              <a:t> </a:t>
            </a:r>
            <a:r>
              <a:rPr lang="en-US" altLang="zh-CN" sz="1500" dirty="0">
                <a:solidFill>
                  <a:schemeClr val="bg1"/>
                </a:solidFill>
              </a:rPr>
              <a:t>cleaning</a:t>
            </a:r>
            <a:r>
              <a:rPr lang="zh-CN" altLang="en-US" sz="1500" dirty="0">
                <a:solidFill>
                  <a:schemeClr val="bg1"/>
                </a:solidFill>
              </a:rPr>
              <a:t> </a:t>
            </a:r>
            <a:endParaRPr lang="en-CA" altLang="zh-CN" sz="1500" dirty="0">
              <a:solidFill>
                <a:schemeClr val="bg1"/>
              </a:solidFill>
            </a:endParaRPr>
          </a:p>
          <a:p>
            <a:pPr marL="342900" indent="-342900">
              <a:lnSpc>
                <a:spcPct val="150000"/>
              </a:lnSpc>
              <a:buFont typeface="Arial" panose="020B0604020202020204" pitchFamily="34" charset="0"/>
              <a:buChar char="•"/>
            </a:pPr>
            <a:r>
              <a:rPr lang="en-US" altLang="zh-CN" sz="1500" dirty="0">
                <a:solidFill>
                  <a:schemeClr val="bg1"/>
                </a:solidFill>
              </a:rPr>
              <a:t>Techniques</a:t>
            </a:r>
            <a:r>
              <a:rPr lang="zh-CN" altLang="en-US" sz="1500" dirty="0">
                <a:solidFill>
                  <a:schemeClr val="bg1"/>
                </a:solidFill>
              </a:rPr>
              <a:t> </a:t>
            </a:r>
            <a:r>
              <a:rPr lang="en-US" altLang="zh-CN" sz="1500" dirty="0">
                <a:solidFill>
                  <a:schemeClr val="bg1"/>
                </a:solidFill>
              </a:rPr>
              <a:t>from</a:t>
            </a:r>
            <a:r>
              <a:rPr lang="zh-CN" altLang="en-US" sz="1500" dirty="0">
                <a:solidFill>
                  <a:schemeClr val="bg1"/>
                </a:solidFill>
              </a:rPr>
              <a:t> </a:t>
            </a:r>
            <a:r>
              <a:rPr lang="en-US" altLang="zh-CN" sz="1500" dirty="0">
                <a:solidFill>
                  <a:schemeClr val="bg1"/>
                </a:solidFill>
              </a:rPr>
              <a:t>NPL</a:t>
            </a:r>
          </a:p>
          <a:p>
            <a:pPr marL="800100" lvl="1" indent="-342900">
              <a:lnSpc>
                <a:spcPct val="150000"/>
              </a:lnSpc>
              <a:buFont typeface="Courier New" panose="02070309020205020404" pitchFamily="49" charset="0"/>
              <a:buChar char="o"/>
            </a:pPr>
            <a:r>
              <a:rPr lang="en-US" altLang="zh-CN" sz="1200" dirty="0"/>
              <a:t>Fuzzy</a:t>
            </a:r>
            <a:r>
              <a:rPr lang="zh-CN" altLang="en-US" sz="1200" dirty="0"/>
              <a:t> </a:t>
            </a:r>
            <a:r>
              <a:rPr lang="en-US" altLang="zh-CN" sz="1200" dirty="0"/>
              <a:t>matching,</a:t>
            </a:r>
            <a:r>
              <a:rPr lang="zh-CN" altLang="en-US" sz="1200" dirty="0"/>
              <a:t> </a:t>
            </a:r>
            <a:r>
              <a:rPr lang="en-US" altLang="zh-CN" sz="1200" dirty="0"/>
              <a:t>regular</a:t>
            </a:r>
            <a:r>
              <a:rPr lang="zh-CN" altLang="en-US" sz="1200" dirty="0"/>
              <a:t> </a:t>
            </a:r>
            <a:r>
              <a:rPr lang="en-US" altLang="zh-CN" sz="1200" dirty="0"/>
              <a:t>expression,</a:t>
            </a:r>
            <a:r>
              <a:rPr lang="zh-CN" altLang="en-US" sz="1200" dirty="0"/>
              <a:t> </a:t>
            </a:r>
            <a:r>
              <a:rPr lang="en-US" altLang="zh-CN" sz="1200" dirty="0"/>
              <a:t>sentiment</a:t>
            </a:r>
            <a:r>
              <a:rPr lang="zh-CN" altLang="en-US" sz="1200" dirty="0"/>
              <a:t> </a:t>
            </a:r>
            <a:r>
              <a:rPr lang="en-US" altLang="zh-CN" sz="1200" dirty="0"/>
              <a:t>analysis…</a:t>
            </a:r>
          </a:p>
          <a:p>
            <a:pPr marL="342900" indent="-342900">
              <a:lnSpc>
                <a:spcPct val="150000"/>
              </a:lnSpc>
              <a:buFont typeface="Arial" panose="020B0604020202020204" pitchFamily="34" charset="0"/>
              <a:buChar char="•"/>
            </a:pPr>
            <a:r>
              <a:rPr lang="en-US" altLang="zh-CN" sz="1500" dirty="0">
                <a:solidFill>
                  <a:schemeClr val="bg1"/>
                </a:solidFill>
              </a:rPr>
              <a:t>Recognize</a:t>
            </a:r>
            <a:r>
              <a:rPr lang="zh-CN" altLang="en-US" sz="1500" dirty="0">
                <a:solidFill>
                  <a:schemeClr val="bg1"/>
                </a:solidFill>
              </a:rPr>
              <a:t> </a:t>
            </a:r>
            <a:r>
              <a:rPr lang="en-US" altLang="zh-CN" sz="1500" dirty="0">
                <a:solidFill>
                  <a:schemeClr val="bg1"/>
                </a:solidFill>
              </a:rPr>
              <a:t>the</a:t>
            </a:r>
            <a:r>
              <a:rPr lang="zh-CN" altLang="en-US" sz="1500" dirty="0">
                <a:solidFill>
                  <a:schemeClr val="bg1"/>
                </a:solidFill>
              </a:rPr>
              <a:t> </a:t>
            </a:r>
            <a:r>
              <a:rPr lang="en-US" altLang="zh-CN" sz="1500" dirty="0">
                <a:solidFill>
                  <a:schemeClr val="bg1"/>
                </a:solidFill>
              </a:rPr>
              <a:t>assumption</a:t>
            </a:r>
            <a:r>
              <a:rPr lang="zh-CN" altLang="en-US" sz="1500" dirty="0">
                <a:solidFill>
                  <a:schemeClr val="bg1"/>
                </a:solidFill>
              </a:rPr>
              <a:t> </a:t>
            </a:r>
            <a:r>
              <a:rPr lang="en-US" altLang="zh-CN" sz="1500" dirty="0">
                <a:solidFill>
                  <a:schemeClr val="bg1"/>
                </a:solidFill>
              </a:rPr>
              <a:t>and</a:t>
            </a:r>
            <a:r>
              <a:rPr lang="zh-CN" altLang="en-US" sz="1500" dirty="0">
                <a:solidFill>
                  <a:schemeClr val="bg1"/>
                </a:solidFill>
              </a:rPr>
              <a:t> </a:t>
            </a:r>
            <a:r>
              <a:rPr lang="en-US" altLang="zh-CN" sz="1500" dirty="0">
                <a:solidFill>
                  <a:schemeClr val="bg1"/>
                </a:solidFill>
              </a:rPr>
              <a:t>limitations</a:t>
            </a:r>
            <a:r>
              <a:rPr lang="zh-CN" altLang="en-US" sz="1500" dirty="0">
                <a:solidFill>
                  <a:schemeClr val="bg1"/>
                </a:solidFill>
              </a:rPr>
              <a:t> </a:t>
            </a:r>
            <a:endParaRPr lang="en-US" altLang="zh-CN" sz="1500" dirty="0">
              <a:solidFill>
                <a:schemeClr val="bg1"/>
              </a:solidFill>
            </a:endParaRPr>
          </a:p>
          <a:p>
            <a:pPr algn="ctr"/>
            <a:endParaRPr lang="en-US" dirty="0"/>
          </a:p>
        </p:txBody>
      </p:sp>
    </p:spTree>
    <p:extLst>
      <p:ext uri="{BB962C8B-B14F-4D97-AF65-F5344CB8AC3E}">
        <p14:creationId xmlns:p14="http://schemas.microsoft.com/office/powerpoint/2010/main" val="2086462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CE7C6E-98B6-7B48-B6A4-0B618BD7C546}"/>
              </a:ext>
            </a:extLst>
          </p:cNvPr>
          <p:cNvSpPr>
            <a:spLocks noGrp="1"/>
          </p:cNvSpPr>
          <p:nvPr>
            <p:ph type="body" sz="quarter" idx="13"/>
          </p:nvPr>
        </p:nvSpPr>
        <p:spPr/>
        <p:txBody>
          <a:bodyPr/>
          <a:lstStyle/>
          <a:p>
            <a:pPr>
              <a:lnSpc>
                <a:spcPct val="150000"/>
              </a:lnSpc>
            </a:pPr>
            <a:r>
              <a:rPr lang="en-US" altLang="zh-CN" sz="1600" b="1" dirty="0"/>
              <a:t>Course</a:t>
            </a:r>
            <a:r>
              <a:rPr lang="zh-CN" altLang="en-US" sz="1600" b="1" dirty="0"/>
              <a:t> </a:t>
            </a:r>
            <a:r>
              <a:rPr lang="en-US" altLang="zh-CN" sz="1600" b="1" dirty="0"/>
              <a:t>completion</a:t>
            </a:r>
            <a:r>
              <a:rPr lang="zh-CN" altLang="en-US" sz="1600" b="1" dirty="0"/>
              <a:t> </a:t>
            </a:r>
            <a:r>
              <a:rPr lang="en-US" altLang="zh-CN" sz="1600" b="1" dirty="0"/>
              <a:t>and</a:t>
            </a:r>
            <a:r>
              <a:rPr lang="zh-CN" altLang="en-US" sz="1600" b="1" dirty="0"/>
              <a:t> </a:t>
            </a:r>
            <a:r>
              <a:rPr lang="en-US" altLang="zh-CN" sz="1600" b="1" dirty="0"/>
              <a:t>access</a:t>
            </a:r>
            <a:r>
              <a:rPr lang="zh-CN" altLang="en-US" sz="1600" b="1" dirty="0"/>
              <a:t> </a:t>
            </a:r>
            <a:r>
              <a:rPr lang="en-US" altLang="zh-CN" sz="1600" b="1" dirty="0"/>
              <a:t>request:</a:t>
            </a:r>
            <a:r>
              <a:rPr lang="zh-CN" altLang="en-US" sz="1600" b="1" dirty="0"/>
              <a:t>  </a:t>
            </a:r>
            <a:endParaRPr lang="en-CA" altLang="zh-CN" sz="1600" b="1" dirty="0"/>
          </a:p>
          <a:p>
            <a:pPr marL="285750" indent="-285750">
              <a:lnSpc>
                <a:spcPct val="150000"/>
              </a:lnSpc>
              <a:buFont typeface="Arial" panose="020B0604020202020204" pitchFamily="34" charset="0"/>
              <a:buChar char="•"/>
            </a:pPr>
            <a:r>
              <a:rPr lang="en-US" altLang="zh-CN" sz="1600" dirty="0"/>
              <a:t>Couse</a:t>
            </a:r>
            <a:r>
              <a:rPr lang="zh-CN" altLang="en-US" sz="1600" dirty="0"/>
              <a:t> </a:t>
            </a:r>
            <a:r>
              <a:rPr lang="en-US" altLang="zh-CN" sz="1600" dirty="0"/>
              <a:t>Type</a:t>
            </a:r>
            <a:r>
              <a:rPr lang="zh-CN" altLang="en-US" sz="1600" dirty="0"/>
              <a:t> </a:t>
            </a:r>
            <a:endParaRPr lang="en-US" altLang="zh-CN" sz="1600" dirty="0"/>
          </a:p>
          <a:p>
            <a:pPr marL="285750" indent="-285750">
              <a:lnSpc>
                <a:spcPct val="150000"/>
              </a:lnSpc>
              <a:buFont typeface="Arial" panose="020B0604020202020204" pitchFamily="34" charset="0"/>
              <a:buChar char="•"/>
            </a:pPr>
            <a:r>
              <a:rPr lang="en-US" altLang="zh-CN" sz="1600" dirty="0"/>
              <a:t>Time</a:t>
            </a:r>
            <a:r>
              <a:rPr lang="zh-CN" altLang="en-US" sz="1600" dirty="0"/>
              <a:t> </a:t>
            </a:r>
            <a:r>
              <a:rPr lang="en-US" altLang="zh-CN" sz="1600" dirty="0"/>
              <a:t>of</a:t>
            </a:r>
            <a:r>
              <a:rPr lang="zh-CN" altLang="en-US" sz="1600" dirty="0"/>
              <a:t> </a:t>
            </a:r>
            <a:r>
              <a:rPr lang="en-US" altLang="zh-CN" sz="1600" dirty="0"/>
              <a:t>Course</a:t>
            </a:r>
            <a:r>
              <a:rPr lang="zh-CN" altLang="en-US" sz="1600" dirty="0"/>
              <a:t> </a:t>
            </a:r>
            <a:r>
              <a:rPr lang="en-US" altLang="zh-CN" sz="1600" dirty="0"/>
              <a:t>Completion</a:t>
            </a:r>
            <a:r>
              <a:rPr lang="zh-CN" altLang="en-US" sz="1600" dirty="0"/>
              <a:t> </a:t>
            </a:r>
            <a:endParaRPr lang="en-US" altLang="zh-CN" sz="1600" dirty="0"/>
          </a:p>
          <a:p>
            <a:pPr marL="285750" indent="-285750">
              <a:lnSpc>
                <a:spcPct val="150000"/>
              </a:lnSpc>
              <a:buFont typeface="Arial" panose="020B0604020202020204" pitchFamily="34" charset="0"/>
              <a:buChar char="•"/>
            </a:pPr>
            <a:r>
              <a:rPr lang="en-US" altLang="zh-CN" sz="1600" dirty="0"/>
              <a:t>Clinical</a:t>
            </a:r>
            <a:r>
              <a:rPr lang="zh-CN" altLang="en-US" sz="1600" dirty="0"/>
              <a:t> </a:t>
            </a:r>
            <a:r>
              <a:rPr lang="en-US" altLang="zh-CN" sz="1600" dirty="0"/>
              <a:t>Role</a:t>
            </a:r>
            <a:r>
              <a:rPr lang="zh-CN" altLang="en-US" sz="1600" dirty="0"/>
              <a:t> </a:t>
            </a:r>
            <a:r>
              <a:rPr lang="en-US" altLang="zh-CN" sz="1600" dirty="0"/>
              <a:t>of</a:t>
            </a:r>
            <a:r>
              <a:rPr lang="zh-CN" altLang="en-US" sz="1600" dirty="0"/>
              <a:t> </a:t>
            </a:r>
            <a:r>
              <a:rPr lang="en-US" altLang="zh-CN" sz="1600" dirty="0"/>
              <a:t>User</a:t>
            </a:r>
            <a:r>
              <a:rPr lang="zh-CN" altLang="en-US" sz="1600" dirty="0"/>
              <a:t> </a:t>
            </a:r>
            <a:endParaRPr lang="en-US" altLang="zh-CN" sz="1600" dirty="0"/>
          </a:p>
          <a:p>
            <a:pPr marL="285750" indent="-285750">
              <a:lnSpc>
                <a:spcPct val="150000"/>
              </a:lnSpc>
              <a:buFont typeface="Arial" panose="020B0604020202020204" pitchFamily="34" charset="0"/>
              <a:buChar char="•"/>
            </a:pPr>
            <a:endParaRPr lang="en-US" altLang="zh-CN" sz="1600" dirty="0"/>
          </a:p>
          <a:p>
            <a:pPr>
              <a:lnSpc>
                <a:spcPct val="150000"/>
              </a:lnSpc>
            </a:pPr>
            <a:r>
              <a:rPr lang="en-US" altLang="zh-CN" sz="1600" b="1" dirty="0"/>
              <a:t>Post-training</a:t>
            </a:r>
            <a:r>
              <a:rPr lang="zh-CN" altLang="en-US" sz="1600" b="1" dirty="0"/>
              <a:t> </a:t>
            </a:r>
            <a:r>
              <a:rPr lang="en-US" altLang="zh-CN" sz="1600" b="1" dirty="0"/>
              <a:t>survey</a:t>
            </a:r>
            <a:r>
              <a:rPr lang="zh-CN" altLang="en-US" sz="1600" b="1" dirty="0"/>
              <a:t> </a:t>
            </a:r>
            <a:r>
              <a:rPr lang="en-US" altLang="zh-CN" sz="1600" b="1" dirty="0"/>
              <a:t>response:</a:t>
            </a:r>
            <a:r>
              <a:rPr lang="zh-CN" altLang="en-US" sz="1600" b="1" dirty="0"/>
              <a:t>  </a:t>
            </a:r>
            <a:endParaRPr lang="en-CA" altLang="zh-CN" sz="1600" b="1" dirty="0"/>
          </a:p>
          <a:p>
            <a:pPr marL="285750" indent="-285750">
              <a:lnSpc>
                <a:spcPct val="150000"/>
              </a:lnSpc>
              <a:buFont typeface="Arial" panose="020B0604020202020204" pitchFamily="34" charset="0"/>
              <a:buChar char="•"/>
            </a:pPr>
            <a:r>
              <a:rPr lang="en-US" altLang="zh-CN" sz="1600" dirty="0"/>
              <a:t>Course</a:t>
            </a:r>
            <a:r>
              <a:rPr lang="zh-CN" altLang="en-US" sz="1600" dirty="0"/>
              <a:t> </a:t>
            </a:r>
            <a:r>
              <a:rPr lang="en-US" altLang="zh-CN" sz="1600" dirty="0"/>
              <a:t>Satisfaction</a:t>
            </a:r>
            <a:r>
              <a:rPr lang="zh-CN" altLang="en-US" sz="1600" dirty="0"/>
              <a:t> </a:t>
            </a:r>
            <a:endParaRPr lang="en-CA" altLang="zh-CN" sz="1600" dirty="0"/>
          </a:p>
          <a:p>
            <a:pPr marL="285750" indent="-285750">
              <a:lnSpc>
                <a:spcPct val="150000"/>
              </a:lnSpc>
              <a:buFont typeface="Arial" panose="020B0604020202020204" pitchFamily="34" charset="0"/>
              <a:buChar char="•"/>
            </a:pPr>
            <a:r>
              <a:rPr lang="en-US" altLang="zh-CN" sz="1600" dirty="0"/>
              <a:t>Training</a:t>
            </a:r>
            <a:r>
              <a:rPr lang="zh-CN" altLang="en-US" sz="1600" dirty="0"/>
              <a:t> </a:t>
            </a:r>
            <a:r>
              <a:rPr lang="en-US" altLang="zh-CN" sz="1600" dirty="0"/>
              <a:t>Location</a:t>
            </a:r>
            <a:r>
              <a:rPr lang="zh-CN" altLang="en-US" sz="1600" dirty="0"/>
              <a:t> </a:t>
            </a:r>
            <a:endParaRPr lang="en-CA" altLang="zh-CN" sz="1600" dirty="0"/>
          </a:p>
          <a:p>
            <a:pPr marL="285750" indent="-285750">
              <a:lnSpc>
                <a:spcPct val="150000"/>
              </a:lnSpc>
              <a:buFont typeface="Arial" panose="020B0604020202020204" pitchFamily="34" charset="0"/>
              <a:buChar char="•"/>
            </a:pPr>
            <a:r>
              <a:rPr lang="en-US" altLang="zh-CN" sz="1600" dirty="0"/>
              <a:t>Training</a:t>
            </a:r>
            <a:r>
              <a:rPr lang="zh-CN" altLang="en-US" sz="1600" dirty="0"/>
              <a:t> </a:t>
            </a:r>
            <a:r>
              <a:rPr lang="en-US" altLang="zh-CN" sz="1600" dirty="0"/>
              <a:t>Duration</a:t>
            </a:r>
            <a:r>
              <a:rPr lang="zh-CN" altLang="en-US" sz="1600" dirty="0"/>
              <a:t> </a:t>
            </a:r>
            <a:endParaRPr lang="en-CA" altLang="zh-CN" sz="1600" dirty="0"/>
          </a:p>
          <a:p>
            <a:pPr marL="285750" indent="-285750">
              <a:lnSpc>
                <a:spcPct val="150000"/>
              </a:lnSpc>
              <a:buFont typeface="Arial" panose="020B0604020202020204" pitchFamily="34" charset="0"/>
              <a:buChar char="•"/>
            </a:pPr>
            <a:r>
              <a:rPr lang="en-US" altLang="zh-CN" sz="1600" dirty="0"/>
              <a:t>Suggestion</a:t>
            </a:r>
            <a:r>
              <a:rPr lang="zh-CN" altLang="en-US" sz="1600" dirty="0"/>
              <a:t> </a:t>
            </a:r>
            <a:endParaRPr lang="en-CA" altLang="zh-CN" sz="1600" dirty="0"/>
          </a:p>
          <a:p>
            <a:pPr marL="285750" indent="-285750">
              <a:buFont typeface="Arial" panose="020B0604020202020204" pitchFamily="34" charset="0"/>
              <a:buChar char="•"/>
            </a:pPr>
            <a:endParaRPr lang="en-CA" altLang="zh-CN" dirty="0"/>
          </a:p>
        </p:txBody>
      </p:sp>
      <p:sp>
        <p:nvSpPr>
          <p:cNvPr id="3" name="Title 2">
            <a:extLst>
              <a:ext uri="{FF2B5EF4-FFF2-40B4-BE49-F238E27FC236}">
                <a16:creationId xmlns:a16="http://schemas.microsoft.com/office/drawing/2014/main" id="{0B70316F-B3DB-6C44-99A7-56CB0F69F1C8}"/>
              </a:ext>
            </a:extLst>
          </p:cNvPr>
          <p:cNvSpPr>
            <a:spLocks noGrp="1"/>
          </p:cNvSpPr>
          <p:nvPr>
            <p:ph type="title"/>
          </p:nvPr>
        </p:nvSpPr>
        <p:spPr/>
        <p:txBody>
          <a:bodyPr/>
          <a:lstStyle/>
          <a:p>
            <a:r>
              <a:rPr lang="en-US" altLang="zh-CN" dirty="0"/>
              <a:t>Develop</a:t>
            </a:r>
            <a:r>
              <a:rPr lang="zh-CN" altLang="en-US" dirty="0"/>
              <a:t> </a:t>
            </a:r>
            <a:r>
              <a:rPr lang="en-US" altLang="zh-CN" dirty="0"/>
              <a:t>BI</a:t>
            </a:r>
            <a:r>
              <a:rPr lang="zh-CN" altLang="en-US" dirty="0"/>
              <a:t> </a:t>
            </a:r>
            <a:r>
              <a:rPr lang="en-US" altLang="zh-CN" dirty="0"/>
              <a:t>Solutions</a:t>
            </a:r>
            <a:r>
              <a:rPr lang="zh-CN" altLang="en-US" dirty="0"/>
              <a:t> </a:t>
            </a:r>
            <a:endParaRPr lang="en-US" dirty="0"/>
          </a:p>
        </p:txBody>
      </p:sp>
      <p:pic>
        <p:nvPicPr>
          <p:cNvPr id="5" name="Picture 4">
            <a:extLst>
              <a:ext uri="{FF2B5EF4-FFF2-40B4-BE49-F238E27FC236}">
                <a16:creationId xmlns:a16="http://schemas.microsoft.com/office/drawing/2014/main" id="{A5BDCE82-3BF6-423F-B8ED-B84FADF493E8}"/>
              </a:ext>
            </a:extLst>
          </p:cNvPr>
          <p:cNvPicPr>
            <a:picLocks noChangeAspect="1"/>
          </p:cNvPicPr>
          <p:nvPr/>
        </p:nvPicPr>
        <p:blipFill rotWithShape="1">
          <a:blip r:embed="rId3"/>
          <a:srcRect l="-23263" t="-1799" r="-8562" b="-1"/>
          <a:stretch/>
        </p:blipFill>
        <p:spPr>
          <a:xfrm>
            <a:off x="4962884" y="15337"/>
            <a:ext cx="3378784" cy="4817403"/>
          </a:xfrm>
          <a:prstGeom prst="rect">
            <a:avLst/>
          </a:prstGeom>
        </p:spPr>
      </p:pic>
      <p:sp>
        <p:nvSpPr>
          <p:cNvPr id="4" name="TextBox 3">
            <a:extLst>
              <a:ext uri="{FF2B5EF4-FFF2-40B4-BE49-F238E27FC236}">
                <a16:creationId xmlns:a16="http://schemas.microsoft.com/office/drawing/2014/main" id="{AAD5A476-C0AA-124D-81FF-DD8457048C3A}"/>
              </a:ext>
            </a:extLst>
          </p:cNvPr>
          <p:cNvSpPr txBox="1"/>
          <p:nvPr/>
        </p:nvSpPr>
        <p:spPr>
          <a:xfrm>
            <a:off x="3081541" y="1483173"/>
            <a:ext cx="2376264" cy="1200329"/>
          </a:xfrm>
          <a:prstGeom prst="rect">
            <a:avLst/>
          </a:prstGeom>
          <a:noFill/>
        </p:spPr>
        <p:txBody>
          <a:bodyPr wrap="square" rtlCol="0">
            <a:spAutoFit/>
          </a:bodyPr>
          <a:lstStyle/>
          <a:p>
            <a:pPr marL="342900" indent="-342900">
              <a:buFontTx/>
              <a:buChar char="-"/>
            </a:pPr>
            <a:r>
              <a:rPr lang="en-US" altLang="zh-CN" sz="1800" dirty="0">
                <a:solidFill>
                  <a:srgbClr val="FF0000"/>
                </a:solidFill>
              </a:rPr>
              <a:t>What</a:t>
            </a:r>
            <a:r>
              <a:rPr lang="zh-CN" altLang="en-US" sz="1800" dirty="0">
                <a:solidFill>
                  <a:srgbClr val="FF0000"/>
                </a:solidFill>
              </a:rPr>
              <a:t> </a:t>
            </a:r>
            <a:endParaRPr lang="en-CA" altLang="zh-CN" sz="1800" dirty="0">
              <a:solidFill>
                <a:srgbClr val="FF0000"/>
              </a:solidFill>
            </a:endParaRPr>
          </a:p>
          <a:p>
            <a:pPr marL="342900" indent="-342900">
              <a:buFontTx/>
              <a:buChar char="-"/>
            </a:pPr>
            <a:r>
              <a:rPr lang="en-US" altLang="zh-CN" sz="1800" dirty="0">
                <a:solidFill>
                  <a:srgbClr val="FF0000"/>
                </a:solidFill>
              </a:rPr>
              <a:t>When</a:t>
            </a:r>
            <a:r>
              <a:rPr lang="zh-CN" altLang="en-US" sz="1800" dirty="0">
                <a:solidFill>
                  <a:srgbClr val="FF0000"/>
                </a:solidFill>
              </a:rPr>
              <a:t> </a:t>
            </a:r>
            <a:endParaRPr lang="en-CA" altLang="zh-CN" sz="1800" dirty="0">
              <a:solidFill>
                <a:srgbClr val="FF0000"/>
              </a:solidFill>
            </a:endParaRPr>
          </a:p>
          <a:p>
            <a:pPr marL="342900" indent="-342900">
              <a:buFontTx/>
              <a:buChar char="-"/>
            </a:pPr>
            <a:r>
              <a:rPr lang="en-US" altLang="zh-CN" sz="1800" dirty="0">
                <a:solidFill>
                  <a:srgbClr val="FF0000"/>
                </a:solidFill>
              </a:rPr>
              <a:t>Who</a:t>
            </a:r>
            <a:r>
              <a:rPr lang="zh-CN" altLang="en-US" sz="1800" dirty="0">
                <a:solidFill>
                  <a:srgbClr val="FF0000"/>
                </a:solidFill>
              </a:rPr>
              <a:t> </a:t>
            </a:r>
            <a:endParaRPr lang="en-CA" altLang="zh-CN" sz="1800" dirty="0">
              <a:solidFill>
                <a:srgbClr val="FF0000"/>
              </a:solidFill>
            </a:endParaRPr>
          </a:p>
          <a:p>
            <a:pPr marL="342900" indent="-342900">
              <a:buFontTx/>
              <a:buChar char="-"/>
            </a:pPr>
            <a:r>
              <a:rPr lang="en-US" altLang="zh-CN" sz="1800" dirty="0">
                <a:solidFill>
                  <a:srgbClr val="FF0000"/>
                </a:solidFill>
              </a:rPr>
              <a:t>How</a:t>
            </a:r>
            <a:r>
              <a:rPr lang="zh-CN" altLang="en-US" sz="1800" dirty="0">
                <a:solidFill>
                  <a:srgbClr val="FF0000"/>
                </a:solidFill>
              </a:rPr>
              <a:t> </a:t>
            </a:r>
            <a:r>
              <a:rPr lang="en-US" altLang="zh-CN" sz="1800" dirty="0">
                <a:solidFill>
                  <a:srgbClr val="FF0000"/>
                </a:solidFill>
              </a:rPr>
              <a:t>many</a:t>
            </a:r>
            <a:endParaRPr lang="en-US" sz="1800" dirty="0">
              <a:solidFill>
                <a:srgbClr val="FF0000"/>
              </a:solidFill>
            </a:endParaRPr>
          </a:p>
        </p:txBody>
      </p:sp>
    </p:spTree>
    <p:extLst>
      <p:ext uri="{BB962C8B-B14F-4D97-AF65-F5344CB8AC3E}">
        <p14:creationId xmlns:p14="http://schemas.microsoft.com/office/powerpoint/2010/main" val="1937110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0EC5131-E4A9-6347-91EE-FF46382A5DBD}"/>
              </a:ext>
            </a:extLst>
          </p:cNvPr>
          <p:cNvSpPr>
            <a:spLocks noGrp="1"/>
          </p:cNvSpPr>
          <p:nvPr>
            <p:ph type="body" sz="quarter" idx="13"/>
          </p:nvPr>
        </p:nvSpPr>
        <p:spPr/>
        <p:txBody>
          <a:bodyPr/>
          <a:lstStyle/>
          <a:p>
            <a:pPr marL="285750" indent="-285750">
              <a:lnSpc>
                <a:spcPct val="150000"/>
              </a:lnSpc>
              <a:buFont typeface="Arial" panose="020B0604020202020204" pitchFamily="34" charset="0"/>
              <a:buChar char="•"/>
            </a:pPr>
            <a:r>
              <a:rPr lang="en-CA" sz="1800" dirty="0"/>
              <a:t>Quantify the discrepancies between </a:t>
            </a:r>
            <a:r>
              <a:rPr lang="en-CA" sz="1800" b="1" dirty="0">
                <a:solidFill>
                  <a:srgbClr val="C00000"/>
                </a:solidFill>
              </a:rPr>
              <a:t>target users </a:t>
            </a:r>
            <a:r>
              <a:rPr lang="en-CA" sz="1800" dirty="0"/>
              <a:t>and </a:t>
            </a:r>
            <a:r>
              <a:rPr lang="en-CA" sz="1800" b="1" dirty="0">
                <a:solidFill>
                  <a:srgbClr val="C00000"/>
                </a:solidFill>
              </a:rPr>
              <a:t>actual</a:t>
            </a:r>
            <a:r>
              <a:rPr lang="en-CA" sz="1800" dirty="0">
                <a:solidFill>
                  <a:srgbClr val="C00000"/>
                </a:solidFill>
              </a:rPr>
              <a:t> </a:t>
            </a:r>
            <a:r>
              <a:rPr lang="en-CA" sz="1800" b="1" dirty="0">
                <a:solidFill>
                  <a:srgbClr val="C00000"/>
                </a:solidFill>
              </a:rPr>
              <a:t>course completions</a:t>
            </a:r>
          </a:p>
          <a:p>
            <a:pPr marL="285750" indent="-285750">
              <a:lnSpc>
                <a:spcPct val="150000"/>
              </a:lnSpc>
              <a:buFont typeface="Arial" panose="020B0604020202020204" pitchFamily="34" charset="0"/>
              <a:buChar char="•"/>
            </a:pPr>
            <a:r>
              <a:rPr lang="en-CA" sz="1800" dirty="0"/>
              <a:t>Discover the existence of </a:t>
            </a:r>
            <a:r>
              <a:rPr lang="en-CA" sz="1800" b="1" dirty="0">
                <a:solidFill>
                  <a:srgbClr val="C00000"/>
                </a:solidFill>
              </a:rPr>
              <a:t>specific patterns </a:t>
            </a:r>
            <a:r>
              <a:rPr lang="en-CA" sz="1800" dirty="0"/>
              <a:t>in terms of</a:t>
            </a:r>
          </a:p>
          <a:p>
            <a:pPr marL="825750" lvl="2" indent="-285750">
              <a:lnSpc>
                <a:spcPct val="150000"/>
              </a:lnSpc>
              <a:buFont typeface="Courier New" panose="02070309020205020404" pitchFamily="49" charset="0"/>
              <a:buChar char="o"/>
            </a:pPr>
            <a:r>
              <a:rPr lang="en-CA" sz="1400" dirty="0"/>
              <a:t>Certain course</a:t>
            </a:r>
          </a:p>
          <a:p>
            <a:pPr marL="825750" lvl="2" indent="-285750">
              <a:lnSpc>
                <a:spcPct val="150000"/>
              </a:lnSpc>
              <a:buFont typeface="Courier New" panose="02070309020205020404" pitchFamily="49" charset="0"/>
              <a:buChar char="o"/>
            </a:pPr>
            <a:r>
              <a:rPr lang="en-CA" sz="1400" dirty="0"/>
              <a:t>Certain clinical roles</a:t>
            </a:r>
          </a:p>
          <a:p>
            <a:pPr marL="825750" lvl="2" indent="-285750">
              <a:lnSpc>
                <a:spcPct val="150000"/>
              </a:lnSpc>
              <a:buFont typeface="Courier New" panose="02070309020205020404" pitchFamily="49" charset="0"/>
              <a:buChar char="o"/>
            </a:pPr>
            <a:r>
              <a:rPr lang="en-CA" sz="1400" dirty="0"/>
              <a:t>Certain time</a:t>
            </a:r>
          </a:p>
          <a:p>
            <a:pPr marL="285750" indent="-285750">
              <a:lnSpc>
                <a:spcPct val="150000"/>
              </a:lnSpc>
              <a:buFont typeface="Arial" panose="020B0604020202020204" pitchFamily="34" charset="0"/>
              <a:buChar char="•"/>
            </a:pPr>
            <a:r>
              <a:rPr lang="en-CA" sz="1800" dirty="0"/>
              <a:t>Identify areas of </a:t>
            </a:r>
            <a:r>
              <a:rPr lang="en-CA" sz="1800" b="1" dirty="0">
                <a:solidFill>
                  <a:srgbClr val="C00000"/>
                </a:solidFill>
              </a:rPr>
              <a:t>improvement</a:t>
            </a:r>
            <a:r>
              <a:rPr lang="en-CA" sz="1800" dirty="0"/>
              <a:t> for training materials</a:t>
            </a:r>
          </a:p>
          <a:p>
            <a:pPr marL="285750" indent="-285750">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F3EFFE59-BBF1-684D-8F4C-058AD6426E46}"/>
              </a:ext>
            </a:extLst>
          </p:cNvPr>
          <p:cNvSpPr>
            <a:spLocks noGrp="1"/>
          </p:cNvSpPr>
          <p:nvPr>
            <p:ph type="title"/>
          </p:nvPr>
        </p:nvSpPr>
        <p:spPr/>
        <p:txBody>
          <a:bodyPr/>
          <a:lstStyle/>
          <a:p>
            <a:r>
              <a:rPr lang="en-US" altLang="zh-CN" dirty="0"/>
              <a:t>Impact</a:t>
            </a:r>
            <a:r>
              <a:rPr lang="zh-CN" altLang="en-US" dirty="0"/>
              <a:t> </a:t>
            </a:r>
            <a:r>
              <a:rPr lang="en-US" altLang="zh-CN" dirty="0"/>
              <a:t>of</a:t>
            </a:r>
            <a:r>
              <a:rPr lang="zh-CN" altLang="en-US" dirty="0"/>
              <a:t> </a:t>
            </a:r>
            <a:r>
              <a:rPr lang="en-US" altLang="zh-CN" dirty="0"/>
              <a:t>Analysis</a:t>
            </a:r>
            <a:r>
              <a:rPr lang="zh-CN" altLang="en-US" dirty="0"/>
              <a:t> </a:t>
            </a:r>
            <a:endParaRPr lang="en-US" dirty="0"/>
          </a:p>
        </p:txBody>
      </p:sp>
    </p:spTree>
    <p:extLst>
      <p:ext uri="{BB962C8B-B14F-4D97-AF65-F5344CB8AC3E}">
        <p14:creationId xmlns:p14="http://schemas.microsoft.com/office/powerpoint/2010/main" val="3868187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0AD8CA2-4F88-144A-9656-62DD6A7058BB}"/>
              </a:ext>
            </a:extLst>
          </p:cNvPr>
          <p:cNvSpPr>
            <a:spLocks noGrp="1"/>
          </p:cNvSpPr>
          <p:nvPr>
            <p:ph type="title"/>
          </p:nvPr>
        </p:nvSpPr>
        <p:spPr>
          <a:xfrm>
            <a:off x="425369" y="555526"/>
            <a:ext cx="7908520" cy="623332"/>
          </a:xfrm>
        </p:spPr>
        <p:txBody>
          <a:bodyPr/>
          <a:lstStyle/>
          <a:p>
            <a:r>
              <a:rPr lang="en-US" dirty="0"/>
              <a:t>Skills Required for Data Analyst in Healthcare</a:t>
            </a:r>
          </a:p>
        </p:txBody>
      </p:sp>
      <p:grpSp>
        <p:nvGrpSpPr>
          <p:cNvPr id="6" name="Group 5">
            <a:extLst>
              <a:ext uri="{FF2B5EF4-FFF2-40B4-BE49-F238E27FC236}">
                <a16:creationId xmlns:a16="http://schemas.microsoft.com/office/drawing/2014/main" id="{D8148697-8940-E34D-B55B-B34FD0D69C9C}"/>
              </a:ext>
            </a:extLst>
          </p:cNvPr>
          <p:cNvGrpSpPr/>
          <p:nvPr/>
        </p:nvGrpSpPr>
        <p:grpSpPr>
          <a:xfrm>
            <a:off x="425368" y="1563638"/>
            <a:ext cx="7908521" cy="2591672"/>
            <a:chOff x="438952" y="1131887"/>
            <a:chExt cx="7908521" cy="2591672"/>
          </a:xfrm>
          <a:effectLst>
            <a:outerShdw blurRad="50800" dist="38100" dir="2700000" algn="tl" rotWithShape="0">
              <a:prstClr val="black">
                <a:alpha val="40000"/>
              </a:prstClr>
            </a:outerShdw>
          </a:effectLst>
        </p:grpSpPr>
        <p:sp>
          <p:nvSpPr>
            <p:cNvPr id="4" name="TextBox 3">
              <a:extLst>
                <a:ext uri="{FF2B5EF4-FFF2-40B4-BE49-F238E27FC236}">
                  <a16:creationId xmlns:a16="http://schemas.microsoft.com/office/drawing/2014/main" id="{80B25DC6-6C47-864A-9A0D-1A2C6D125B6C}"/>
                </a:ext>
              </a:extLst>
            </p:cNvPr>
            <p:cNvSpPr txBox="1"/>
            <p:nvPr/>
          </p:nvSpPr>
          <p:spPr>
            <a:xfrm>
              <a:off x="438952" y="1131887"/>
              <a:ext cx="3816424" cy="2530116"/>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sz="2000" b="1" dirty="0"/>
                <a:t>Technical Skills</a:t>
              </a:r>
            </a:p>
            <a:p>
              <a:pPr marL="342900" indent="-342900">
                <a:lnSpc>
                  <a:spcPct val="200000"/>
                </a:lnSpc>
                <a:buFont typeface="Arial" panose="020B0604020202020204" pitchFamily="34" charset="0"/>
                <a:buChar char="•"/>
              </a:pPr>
              <a:r>
                <a:rPr lang="en-US" sz="1800" dirty="0"/>
                <a:t>Database programming </a:t>
              </a:r>
            </a:p>
            <a:p>
              <a:pPr marL="342900" indent="-342900">
                <a:lnSpc>
                  <a:spcPct val="200000"/>
                </a:lnSpc>
                <a:buFont typeface="Arial" panose="020B0604020202020204" pitchFamily="34" charset="0"/>
                <a:buChar char="•"/>
              </a:pPr>
              <a:r>
                <a:rPr lang="en-US" sz="1800" dirty="0"/>
                <a:t>Data manipulation program</a:t>
              </a:r>
              <a:r>
                <a:rPr lang="en-US" altLang="zh-CN" sz="1800" dirty="0"/>
                <a:t>m</a:t>
              </a:r>
              <a:r>
                <a:rPr lang="en-US" sz="1800" dirty="0"/>
                <a:t>ing</a:t>
              </a:r>
            </a:p>
            <a:p>
              <a:pPr marL="342900" indent="-342900">
                <a:lnSpc>
                  <a:spcPct val="200000"/>
                </a:lnSpc>
                <a:buFont typeface="Arial" panose="020B0604020202020204" pitchFamily="34" charset="0"/>
                <a:buChar char="•"/>
              </a:pPr>
              <a:r>
                <a:rPr lang="en-US" sz="1800" dirty="0"/>
                <a:t>Reporting </a:t>
              </a:r>
              <a:r>
                <a:rPr lang="en-US" altLang="zh-CN" sz="1800" dirty="0"/>
                <a:t>s</a:t>
              </a:r>
              <a:r>
                <a:rPr lang="en-US" sz="1800" dirty="0"/>
                <a:t>oftware 	  </a:t>
              </a:r>
            </a:p>
            <a:p>
              <a:pPr marL="342900" indent="-342900">
                <a:lnSpc>
                  <a:spcPct val="200000"/>
                </a:lnSpc>
                <a:buFont typeface="Arial" panose="020B0604020202020204" pitchFamily="34" charset="0"/>
                <a:buChar char="•"/>
              </a:pPr>
              <a:r>
                <a:rPr lang="en-US" sz="1800" dirty="0"/>
                <a:t>Scripting </a:t>
              </a:r>
              <a:r>
                <a:rPr lang="en-US" altLang="zh-CN" sz="1800" dirty="0"/>
                <a:t>l</a:t>
              </a:r>
              <a:r>
                <a:rPr lang="en-US" sz="1800" dirty="0"/>
                <a:t>anguage </a:t>
              </a:r>
              <a:r>
                <a:rPr lang="en-US" altLang="zh-CN" sz="1800" dirty="0"/>
                <a:t>(optional)</a:t>
              </a:r>
              <a:endParaRPr lang="en-US" sz="1800" dirty="0"/>
            </a:p>
          </p:txBody>
        </p:sp>
        <p:sp>
          <p:nvSpPr>
            <p:cNvPr id="5" name="TextBox 4">
              <a:extLst>
                <a:ext uri="{FF2B5EF4-FFF2-40B4-BE49-F238E27FC236}">
                  <a16:creationId xmlns:a16="http://schemas.microsoft.com/office/drawing/2014/main" id="{04769B00-01CE-B04C-9B1B-21EF75A0B94E}"/>
                </a:ext>
              </a:extLst>
            </p:cNvPr>
            <p:cNvSpPr txBox="1"/>
            <p:nvPr/>
          </p:nvSpPr>
          <p:spPr>
            <a:xfrm>
              <a:off x="4283969" y="1131887"/>
              <a:ext cx="4063504" cy="2591672"/>
            </a:xfrm>
            <a:prstGeom prst="rect">
              <a:avLst/>
            </a:prstGeom>
            <a:solidFill>
              <a:schemeClr val="accent2">
                <a:lumMod val="75000"/>
              </a:schemeClr>
            </a:solidFill>
          </p:spPr>
          <p:txBody>
            <a:bodyPr wrap="square" rtlCol="0">
              <a:spAutoFit/>
            </a:bodyPr>
            <a:lstStyle/>
            <a:p>
              <a:r>
                <a:rPr lang="en-US" sz="2000" b="1" dirty="0">
                  <a:solidFill>
                    <a:schemeClr val="bg1"/>
                  </a:solidFill>
                </a:rPr>
                <a:t>Soft Skills</a:t>
              </a:r>
            </a:p>
            <a:p>
              <a:pPr marL="342900" indent="-342900">
                <a:lnSpc>
                  <a:spcPct val="200000"/>
                </a:lnSpc>
                <a:buFont typeface="Arial" panose="020B0604020202020204" pitchFamily="34" charset="0"/>
                <a:buChar char="•"/>
              </a:pPr>
              <a:r>
                <a:rPr lang="en-US" altLang="zh-CN" sz="1800" dirty="0">
                  <a:solidFill>
                    <a:schemeClr val="bg1"/>
                  </a:solidFill>
                </a:rPr>
                <a:t>C</a:t>
              </a:r>
              <a:r>
                <a:rPr lang="en-US" sz="1800" dirty="0">
                  <a:solidFill>
                    <a:schemeClr val="bg1"/>
                  </a:solidFill>
                </a:rPr>
                <a:t>ommunication</a:t>
              </a:r>
            </a:p>
            <a:p>
              <a:pPr marL="342900" indent="-342900">
                <a:lnSpc>
                  <a:spcPct val="200000"/>
                </a:lnSpc>
                <a:buFont typeface="Arial" panose="020B0604020202020204" pitchFamily="34" charset="0"/>
                <a:buChar char="•"/>
              </a:pPr>
              <a:r>
                <a:rPr lang="en-US" altLang="zh-CN" sz="1800" dirty="0">
                  <a:solidFill>
                    <a:schemeClr val="bg1"/>
                  </a:solidFill>
                </a:rPr>
                <a:t>Research</a:t>
              </a:r>
              <a:r>
                <a:rPr lang="zh-CN" altLang="en-US" sz="1800" dirty="0">
                  <a:solidFill>
                    <a:schemeClr val="bg1"/>
                  </a:solidFill>
                </a:rPr>
                <a:t> </a:t>
              </a:r>
              <a:endParaRPr lang="en-US" sz="1800" dirty="0">
                <a:solidFill>
                  <a:schemeClr val="bg1"/>
                </a:solidFill>
              </a:endParaRPr>
            </a:p>
            <a:p>
              <a:pPr marL="342900" indent="-342900">
                <a:lnSpc>
                  <a:spcPct val="200000"/>
                </a:lnSpc>
                <a:buFont typeface="Arial" panose="020B0604020202020204" pitchFamily="34" charset="0"/>
                <a:buChar char="•"/>
              </a:pPr>
              <a:r>
                <a:rPr lang="en-US" sz="1800" dirty="0">
                  <a:solidFill>
                    <a:schemeClr val="bg1"/>
                  </a:solidFill>
                </a:rPr>
                <a:t>Attention to details </a:t>
              </a:r>
            </a:p>
            <a:p>
              <a:pPr marL="342900" indent="-342900">
                <a:lnSpc>
                  <a:spcPct val="200000"/>
                </a:lnSpc>
                <a:buFont typeface="Arial" panose="020B0604020202020204" pitchFamily="34" charset="0"/>
                <a:buChar char="•"/>
              </a:pPr>
              <a:r>
                <a:rPr lang="en-US" altLang="zh-CN" sz="1800" dirty="0">
                  <a:solidFill>
                    <a:schemeClr val="bg1"/>
                  </a:solidFill>
                </a:rPr>
                <a:t>Teamwork</a:t>
              </a:r>
              <a:endParaRPr lang="en-US" sz="1800" dirty="0">
                <a:solidFill>
                  <a:schemeClr val="bg1"/>
                </a:solidFill>
              </a:endParaRPr>
            </a:p>
          </p:txBody>
        </p:sp>
      </p:grpSp>
    </p:spTree>
    <p:extLst>
      <p:ext uri="{BB962C8B-B14F-4D97-AF65-F5344CB8AC3E}">
        <p14:creationId xmlns:p14="http://schemas.microsoft.com/office/powerpoint/2010/main" val="27838252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CCE05E4-CC1B-7144-8DFD-3A687E895EA1}"/>
              </a:ext>
            </a:extLst>
          </p:cNvPr>
          <p:cNvSpPr>
            <a:spLocks noGrp="1"/>
          </p:cNvSpPr>
          <p:nvPr>
            <p:ph type="body" sz="quarter" idx="13"/>
          </p:nvPr>
        </p:nvSpPr>
        <p:spPr/>
        <p:txBody>
          <a:bodyPr/>
          <a:lstStyle/>
          <a:p>
            <a:pPr marL="285750" indent="-285750">
              <a:lnSpc>
                <a:spcPct val="200000"/>
              </a:lnSpc>
              <a:buFont typeface="Arial" panose="020B0604020202020204" pitchFamily="34" charset="0"/>
              <a:buChar char="•"/>
            </a:pPr>
            <a:r>
              <a:rPr lang="en-US" sz="1600" dirty="0"/>
              <a:t>Fraser Health and the </a:t>
            </a:r>
            <a:r>
              <a:rPr lang="en-US" sz="1600" dirty="0" err="1"/>
              <a:t>eSafety</a:t>
            </a:r>
            <a:r>
              <a:rPr lang="en-US" sz="1600" dirty="0"/>
              <a:t> and Quality Team </a:t>
            </a:r>
          </a:p>
          <a:p>
            <a:pPr marL="285750" indent="-285750">
              <a:lnSpc>
                <a:spcPct val="200000"/>
              </a:lnSpc>
              <a:buFont typeface="Arial" panose="020B0604020202020204" pitchFamily="34" charset="0"/>
              <a:buChar char="•"/>
            </a:pPr>
            <a:r>
              <a:rPr lang="en-US" sz="1600" dirty="0"/>
              <a:t>Profe</a:t>
            </a:r>
            <a:r>
              <a:rPr lang="en-US" altLang="zh-CN" sz="1600" dirty="0"/>
              <a:t>ssor</a:t>
            </a:r>
            <a:r>
              <a:rPr lang="zh-CN" altLang="en-US" sz="1600" dirty="0"/>
              <a:t> </a:t>
            </a:r>
            <a:r>
              <a:rPr lang="en-US" altLang="zh-CN" sz="1600" dirty="0"/>
              <a:t>Wu,</a:t>
            </a:r>
            <a:r>
              <a:rPr lang="zh-CN" altLang="en-US" sz="1600" dirty="0"/>
              <a:t> </a:t>
            </a:r>
            <a:r>
              <a:rPr lang="en-US" altLang="zh-CN" sz="1600" dirty="0"/>
              <a:t>Professor</a:t>
            </a:r>
            <a:r>
              <a:rPr lang="zh-CN" altLang="en-US" sz="1600" dirty="0"/>
              <a:t> </a:t>
            </a:r>
            <a:r>
              <a:rPr lang="en-US" altLang="zh-CN" sz="1600" dirty="0"/>
              <a:t>Chen,</a:t>
            </a:r>
            <a:r>
              <a:rPr lang="zh-CN" altLang="en-US" sz="1600" dirty="0"/>
              <a:t> </a:t>
            </a:r>
            <a:r>
              <a:rPr lang="en-US" altLang="zh-CN" sz="1600" dirty="0"/>
              <a:t>Professor</a:t>
            </a:r>
            <a:r>
              <a:rPr lang="zh-CN" altLang="en-US" sz="1600" dirty="0"/>
              <a:t> </a:t>
            </a:r>
            <a:r>
              <a:rPr lang="en-US" altLang="zh-CN" sz="1600" dirty="0"/>
              <a:t>Iqbal</a:t>
            </a:r>
            <a:r>
              <a:rPr lang="zh-CN" altLang="en-US" sz="1600" dirty="0"/>
              <a:t> </a:t>
            </a:r>
            <a:r>
              <a:rPr lang="en-US" altLang="zh-CN" sz="1600" dirty="0"/>
              <a:t>(Science</a:t>
            </a:r>
            <a:r>
              <a:rPr lang="zh-CN" altLang="en-US" sz="1600" dirty="0"/>
              <a:t> </a:t>
            </a:r>
            <a:r>
              <a:rPr lang="en-US" altLang="zh-CN" sz="1600" dirty="0"/>
              <a:t>Coop)</a:t>
            </a:r>
            <a:endParaRPr lang="en-US" sz="1600" dirty="0"/>
          </a:p>
          <a:p>
            <a:pPr marL="285750" indent="-285750">
              <a:lnSpc>
                <a:spcPct val="200000"/>
              </a:lnSpc>
              <a:buFont typeface="Arial" panose="020B0604020202020204" pitchFamily="34" charset="0"/>
              <a:buChar char="•"/>
            </a:pPr>
            <a:r>
              <a:rPr lang="en-US" sz="1600" dirty="0"/>
              <a:t>Professor McDonald, Professor </a:t>
            </a:r>
            <a:r>
              <a:rPr lang="en-US" sz="1600" dirty="0" err="1"/>
              <a:t>Coia</a:t>
            </a:r>
            <a:r>
              <a:rPr lang="en-US" sz="1600" dirty="0"/>
              <a:t>  (UBC stat) </a:t>
            </a:r>
          </a:p>
          <a:p>
            <a:pPr marL="285750" indent="-285750">
              <a:lnSpc>
                <a:spcPct val="200000"/>
              </a:lnSpc>
              <a:buFont typeface="Arial" panose="020B0604020202020204" pitchFamily="34" charset="0"/>
              <a:buChar char="•"/>
            </a:pPr>
            <a:r>
              <a:rPr lang="en-US" sz="1600" dirty="0"/>
              <a:t>UBC</a:t>
            </a:r>
            <a:r>
              <a:rPr lang="zh-CN" altLang="en-US" sz="1600" dirty="0"/>
              <a:t> </a:t>
            </a:r>
            <a:r>
              <a:rPr lang="en-US" altLang="zh-CN" sz="1600" dirty="0"/>
              <a:t>and</a:t>
            </a:r>
            <a:r>
              <a:rPr lang="zh-CN" altLang="en-US" sz="1600" dirty="0"/>
              <a:t> </a:t>
            </a:r>
            <a:r>
              <a:rPr lang="en-US" altLang="zh-CN" sz="1600" dirty="0"/>
              <a:t>the</a:t>
            </a:r>
            <a:r>
              <a:rPr lang="zh-CN" altLang="en-US" sz="1600" dirty="0"/>
              <a:t> </a:t>
            </a:r>
            <a:r>
              <a:rPr lang="en-US" altLang="zh-CN" sz="1600" dirty="0"/>
              <a:t>BEST</a:t>
            </a:r>
            <a:r>
              <a:rPr lang="zh-CN" altLang="en-US" sz="1600" dirty="0"/>
              <a:t> </a:t>
            </a:r>
            <a:r>
              <a:rPr lang="en-US" altLang="zh-CN" sz="1600" dirty="0"/>
              <a:t>STAT</a:t>
            </a:r>
            <a:r>
              <a:rPr lang="zh-CN" altLang="en-US" sz="1600" dirty="0"/>
              <a:t> </a:t>
            </a:r>
            <a:r>
              <a:rPr lang="en-US" altLang="zh-CN" sz="1600" dirty="0"/>
              <a:t>DEPARTMENT!</a:t>
            </a:r>
            <a:r>
              <a:rPr lang="zh-CN" altLang="en-US" sz="1600" dirty="0"/>
              <a:t> </a:t>
            </a:r>
            <a:endParaRPr lang="en-US" sz="1600" dirty="0"/>
          </a:p>
        </p:txBody>
      </p:sp>
      <p:sp>
        <p:nvSpPr>
          <p:cNvPr id="3" name="Title 2">
            <a:extLst>
              <a:ext uri="{FF2B5EF4-FFF2-40B4-BE49-F238E27FC236}">
                <a16:creationId xmlns:a16="http://schemas.microsoft.com/office/drawing/2014/main" id="{444EC6D0-78F8-2040-99CF-9AC1FFA8320E}"/>
              </a:ext>
            </a:extLst>
          </p:cNvPr>
          <p:cNvSpPr>
            <a:spLocks noGrp="1"/>
          </p:cNvSpPr>
          <p:nvPr>
            <p:ph type="title"/>
          </p:nvPr>
        </p:nvSpPr>
        <p:spPr/>
        <p:txBody>
          <a:bodyPr/>
          <a:lstStyle/>
          <a:p>
            <a:r>
              <a:rPr lang="en-US" dirty="0"/>
              <a:t>Many thanks </a:t>
            </a:r>
          </a:p>
        </p:txBody>
      </p:sp>
      <p:pic>
        <p:nvPicPr>
          <p:cNvPr id="3074" name="Picture 2" descr="35,924 Thank You Illustrations &amp; Clip Art - iStock">
            <a:extLst>
              <a:ext uri="{FF2B5EF4-FFF2-40B4-BE49-F238E27FC236}">
                <a16:creationId xmlns:a16="http://schemas.microsoft.com/office/drawing/2014/main" id="{48079A41-E185-AE42-AFCC-FB3EC92204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2703" y="2160240"/>
            <a:ext cx="3609975"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8323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Placeholder 6">
            <a:extLst>
              <a:ext uri="{FF2B5EF4-FFF2-40B4-BE49-F238E27FC236}">
                <a16:creationId xmlns:a16="http://schemas.microsoft.com/office/drawing/2014/main" id="{44E1083B-EB0B-6E44-8131-7ED8D8E69DC7}"/>
              </a:ext>
            </a:extLst>
          </p:cNvPr>
          <p:cNvSpPr>
            <a:spLocks noGrp="1"/>
          </p:cNvSpPr>
          <p:nvPr>
            <p:ph type="body" sz="quarter" idx="13"/>
          </p:nvPr>
        </p:nvSpPr>
        <p:spPr/>
        <p:txBody>
          <a:bodyPr/>
          <a:lstStyle/>
          <a:p>
            <a:pPr marL="285750" indent="-285750">
              <a:lnSpc>
                <a:spcPct val="200000"/>
              </a:lnSpc>
              <a:buFont typeface="Arial" panose="020B0604020202020204" pitchFamily="34" charset="0"/>
              <a:buChar char="•"/>
            </a:pPr>
            <a:r>
              <a:rPr lang="en-CA" altLang="en-US" sz="1800" b="1" dirty="0"/>
              <a:t>Coop Placement and Job Responsibilities</a:t>
            </a:r>
          </a:p>
          <a:p>
            <a:pPr marL="285750" indent="-285750">
              <a:lnSpc>
                <a:spcPct val="200000"/>
              </a:lnSpc>
              <a:buFont typeface="Arial" panose="020B0604020202020204" pitchFamily="34" charset="0"/>
              <a:buChar char="•"/>
            </a:pPr>
            <a:r>
              <a:rPr lang="en-CA" altLang="en-US" sz="1800" b="1" dirty="0"/>
              <a:t>Overview of Healthcare Data</a:t>
            </a:r>
            <a:endParaRPr lang="en-CA" altLang="en-US" sz="1800" dirty="0"/>
          </a:p>
          <a:p>
            <a:pPr marL="285750" indent="-285750">
              <a:lnSpc>
                <a:spcPct val="200000"/>
              </a:lnSpc>
              <a:buFont typeface="Arial" panose="020B0604020202020204" pitchFamily="34" charset="0"/>
              <a:buChar char="•"/>
            </a:pPr>
            <a:r>
              <a:rPr lang="en-CA" altLang="en-US" sz="1800" b="1" dirty="0"/>
              <a:t>Type of Health Care Analytics </a:t>
            </a:r>
            <a:endParaRPr lang="en-CA" altLang="en-US" sz="1800" dirty="0"/>
          </a:p>
          <a:p>
            <a:pPr marL="285750" indent="-285750">
              <a:lnSpc>
                <a:spcPct val="200000"/>
              </a:lnSpc>
              <a:buFont typeface="Arial" panose="020B0604020202020204" pitchFamily="34" charset="0"/>
              <a:buChar char="•"/>
            </a:pPr>
            <a:r>
              <a:rPr lang="en-US" altLang="zh-CN" sz="1800" b="1" dirty="0"/>
              <a:t>Example</a:t>
            </a:r>
            <a:r>
              <a:rPr lang="en-CA" altLang="en-US" sz="1800" b="1" dirty="0"/>
              <a:t> Project  </a:t>
            </a:r>
            <a:endParaRPr lang="en-CA" altLang="en-US" sz="1800" dirty="0"/>
          </a:p>
          <a:p>
            <a:pPr marL="285750" indent="-285750">
              <a:lnSpc>
                <a:spcPct val="200000"/>
              </a:lnSpc>
              <a:buFont typeface="Arial" panose="020B0604020202020204" pitchFamily="34" charset="0"/>
              <a:buChar char="•"/>
            </a:pPr>
            <a:r>
              <a:rPr lang="en-CA" altLang="en-US" sz="1800" b="1" dirty="0"/>
              <a:t>Skills required for Healthcare Analyst </a:t>
            </a:r>
            <a:endParaRPr lang="en-CA" altLang="en-US" sz="1800" dirty="0"/>
          </a:p>
          <a:p>
            <a:endParaRPr lang="en-CA" altLang="en-US" dirty="0"/>
          </a:p>
        </p:txBody>
      </p:sp>
      <p:sp>
        <p:nvSpPr>
          <p:cNvPr id="3" name="Title 2">
            <a:extLst>
              <a:ext uri="{FF2B5EF4-FFF2-40B4-BE49-F238E27FC236}">
                <a16:creationId xmlns:a16="http://schemas.microsoft.com/office/drawing/2014/main" id="{F2ADB46B-81BA-0D40-B2D2-49BDA729A103}"/>
              </a:ext>
            </a:extLst>
          </p:cNvPr>
          <p:cNvSpPr>
            <a:spLocks noGrp="1"/>
          </p:cNvSpPr>
          <p:nvPr>
            <p:ph type="title"/>
          </p:nvPr>
        </p:nvSpPr>
        <p:spPr/>
        <p:txBody>
          <a:bodyPr/>
          <a:lstStyle/>
          <a:p>
            <a:r>
              <a:rPr lang="en-US" altLang="zh-CN" sz="3200" dirty="0">
                <a:solidFill>
                  <a:srgbClr val="0077C8"/>
                </a:solidFill>
                <a:ea typeface="ＭＳ Ｐゴシック" charset="-128"/>
              </a:rPr>
              <a:t>Agenda</a:t>
            </a:r>
            <a:endParaRPr lang="en-US" sz="3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95E47D-67D3-DA4B-AB2C-6FF1E0C09740}"/>
              </a:ext>
            </a:extLst>
          </p:cNvPr>
          <p:cNvSpPr>
            <a:spLocks noGrp="1"/>
          </p:cNvSpPr>
          <p:nvPr>
            <p:ph type="body" sz="quarter" idx="13"/>
          </p:nvPr>
        </p:nvSpPr>
        <p:spPr/>
        <p:txBody>
          <a:bodyPr/>
          <a:lstStyle/>
          <a:p>
            <a:pPr marL="285750" indent="-285750">
              <a:lnSpc>
                <a:spcPct val="200000"/>
              </a:lnSpc>
              <a:buFont typeface="Arial" panose="020B0604020202020204" pitchFamily="34" charset="0"/>
              <a:buChar char="•"/>
            </a:pPr>
            <a:r>
              <a:rPr lang="en-US" b="1" dirty="0"/>
              <a:t>Placement</a:t>
            </a:r>
            <a:r>
              <a:rPr lang="en-US" dirty="0"/>
              <a:t>: Fraser Health Authority </a:t>
            </a:r>
          </a:p>
          <a:p>
            <a:pPr marL="285750" indent="-285750">
              <a:lnSpc>
                <a:spcPct val="200000"/>
              </a:lnSpc>
              <a:buFont typeface="Arial" panose="020B0604020202020204" pitchFamily="34" charset="0"/>
              <a:buChar char="•"/>
            </a:pPr>
            <a:r>
              <a:rPr lang="en-US" b="1" dirty="0"/>
              <a:t>Team</a:t>
            </a:r>
            <a:r>
              <a:rPr lang="en-US" dirty="0"/>
              <a:t>: </a:t>
            </a:r>
            <a:r>
              <a:rPr lang="en-US" dirty="0" err="1"/>
              <a:t>eSafety</a:t>
            </a:r>
            <a:r>
              <a:rPr lang="en-US" dirty="0"/>
              <a:t> and Quality </a:t>
            </a:r>
          </a:p>
          <a:p>
            <a:pPr marL="285750" indent="-285750">
              <a:lnSpc>
                <a:spcPct val="200000"/>
              </a:lnSpc>
              <a:buFont typeface="Arial" panose="020B0604020202020204" pitchFamily="34" charset="0"/>
              <a:buChar char="•"/>
            </a:pPr>
            <a:r>
              <a:rPr lang="en-US" b="1" dirty="0"/>
              <a:t>Title</a:t>
            </a:r>
            <a:r>
              <a:rPr lang="en-US" dirty="0"/>
              <a:t>: Business Analyst </a:t>
            </a:r>
          </a:p>
          <a:p>
            <a:pPr marL="285750" indent="-285750">
              <a:lnSpc>
                <a:spcPct val="200000"/>
              </a:lnSpc>
              <a:buFont typeface="Arial" panose="020B0604020202020204" pitchFamily="34" charset="0"/>
              <a:buChar char="•"/>
            </a:pPr>
            <a:r>
              <a:rPr lang="en-US" b="1" dirty="0"/>
              <a:t>Duties</a:t>
            </a:r>
            <a:r>
              <a:rPr lang="en-US" dirty="0"/>
              <a:t>: </a:t>
            </a:r>
          </a:p>
          <a:p>
            <a:pPr marL="825750" lvl="2" indent="-285750">
              <a:lnSpc>
                <a:spcPct val="200000"/>
              </a:lnSpc>
              <a:buFont typeface="Courier New" panose="02070309020205020404" pitchFamily="49" charset="0"/>
              <a:buChar char="o"/>
            </a:pPr>
            <a:r>
              <a:rPr lang="en-US" dirty="0"/>
              <a:t>Analyze health data </a:t>
            </a:r>
          </a:p>
          <a:p>
            <a:pPr marL="825750" lvl="2" indent="-285750">
              <a:lnSpc>
                <a:spcPct val="200000"/>
              </a:lnSpc>
              <a:buFont typeface="Courier New" panose="02070309020205020404" pitchFamily="49" charset="0"/>
              <a:buChar char="o"/>
            </a:pPr>
            <a:r>
              <a:rPr lang="en-US" dirty="0"/>
              <a:t>Design</a:t>
            </a:r>
            <a:r>
              <a:rPr lang="zh-CN" altLang="en-US" dirty="0"/>
              <a:t> </a:t>
            </a:r>
            <a:r>
              <a:rPr lang="en-US" altLang="zh-CN" dirty="0"/>
              <a:t>and</a:t>
            </a:r>
            <a:r>
              <a:rPr lang="zh-CN" altLang="en-US" dirty="0"/>
              <a:t> </a:t>
            </a:r>
            <a:r>
              <a:rPr lang="en-US" altLang="zh-CN" dirty="0"/>
              <a:t>develop</a:t>
            </a:r>
            <a:r>
              <a:rPr lang="zh-CN" altLang="en-US" dirty="0"/>
              <a:t> </a:t>
            </a:r>
            <a:r>
              <a:rPr lang="en-CA" dirty="0"/>
              <a:t>BI reporting solutions</a:t>
            </a:r>
            <a:r>
              <a:rPr lang="zh-CN" altLang="en-US" dirty="0"/>
              <a:t> </a:t>
            </a:r>
            <a:endParaRPr lang="en-US" dirty="0"/>
          </a:p>
          <a:p>
            <a:pPr marL="825750" lvl="2" indent="-285750">
              <a:lnSpc>
                <a:spcPct val="200000"/>
              </a:lnSpc>
              <a:buFont typeface="Courier New" panose="02070309020205020404" pitchFamily="49" charset="0"/>
              <a:buChar char="o"/>
            </a:pPr>
            <a:r>
              <a:rPr lang="en-US" dirty="0"/>
              <a:t>Automate data entry into electronic health system  </a:t>
            </a:r>
          </a:p>
          <a:p>
            <a:pPr marL="825750" lvl="2" indent="-285750">
              <a:lnSpc>
                <a:spcPct val="200000"/>
              </a:lnSpc>
            </a:pPr>
            <a:endParaRPr lang="en-US" dirty="0"/>
          </a:p>
        </p:txBody>
      </p:sp>
      <p:sp>
        <p:nvSpPr>
          <p:cNvPr id="3" name="Title 2">
            <a:extLst>
              <a:ext uri="{FF2B5EF4-FFF2-40B4-BE49-F238E27FC236}">
                <a16:creationId xmlns:a16="http://schemas.microsoft.com/office/drawing/2014/main" id="{DC017826-3528-E149-8CEC-E39DAD3F1627}"/>
              </a:ext>
            </a:extLst>
          </p:cNvPr>
          <p:cNvSpPr>
            <a:spLocks noGrp="1"/>
          </p:cNvSpPr>
          <p:nvPr>
            <p:ph type="title"/>
          </p:nvPr>
        </p:nvSpPr>
        <p:spPr/>
        <p:txBody>
          <a:bodyPr/>
          <a:lstStyle/>
          <a:p>
            <a:r>
              <a:rPr lang="en-US" sz="2400" dirty="0">
                <a:solidFill>
                  <a:srgbClr val="0077C8"/>
                </a:solidFill>
                <a:ea typeface="ＭＳ Ｐゴシック" charset="-128"/>
              </a:rPr>
              <a:t>Coop Placement and Role Responsibilities </a:t>
            </a:r>
            <a:endParaRPr lang="en-US" sz="2400" dirty="0"/>
          </a:p>
        </p:txBody>
      </p:sp>
      <p:sp>
        <p:nvSpPr>
          <p:cNvPr id="5" name="AutoShape 2" descr="Top Employer: Fraser Health Authority">
            <a:extLst>
              <a:ext uri="{FF2B5EF4-FFF2-40B4-BE49-F238E27FC236}">
                <a16:creationId xmlns:a16="http://schemas.microsoft.com/office/drawing/2014/main" id="{43117AC4-0B78-5143-A7DF-9E99B5653C17}"/>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4" name="Picture 10" descr="Fraser Health">
            <a:extLst>
              <a:ext uri="{FF2B5EF4-FFF2-40B4-BE49-F238E27FC236}">
                <a16:creationId xmlns:a16="http://schemas.microsoft.com/office/drawing/2014/main" id="{2AC49114-59C3-2B47-9418-EED763CA52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4328" y="123478"/>
            <a:ext cx="1407391" cy="140739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Regions">
            <a:extLst>
              <a:ext uri="{FF2B5EF4-FFF2-40B4-BE49-F238E27FC236}">
                <a16:creationId xmlns:a16="http://schemas.microsoft.com/office/drawing/2014/main" id="{62AA74BF-B516-AC47-9B59-F25F801E7F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45557" y="1459812"/>
            <a:ext cx="4848980" cy="3749569"/>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a:extLst>
              <a:ext uri="{FF2B5EF4-FFF2-40B4-BE49-F238E27FC236}">
                <a16:creationId xmlns:a16="http://schemas.microsoft.com/office/drawing/2014/main" id="{FF66AB8C-BF6F-CF47-96B1-219FE58F8BF2}"/>
              </a:ext>
            </a:extLst>
          </p:cNvPr>
          <p:cNvSpPr/>
          <p:nvPr/>
        </p:nvSpPr>
        <p:spPr>
          <a:xfrm>
            <a:off x="7092280" y="4278150"/>
            <a:ext cx="648072" cy="64807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79EE7FD-69FE-384E-8F8A-94E9AB200A99}"/>
              </a:ext>
            </a:extLst>
          </p:cNvPr>
          <p:cNvSpPr/>
          <p:nvPr/>
        </p:nvSpPr>
        <p:spPr>
          <a:xfrm>
            <a:off x="6768244" y="4095694"/>
            <a:ext cx="648072" cy="64807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3714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8" grpId="0" animBg="1"/>
      <p:bldP spid="8"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93EC51-4094-CF4E-941C-92A69B03CF6F}"/>
              </a:ext>
            </a:extLst>
          </p:cNvPr>
          <p:cNvSpPr>
            <a:spLocks noGrp="1"/>
          </p:cNvSpPr>
          <p:nvPr>
            <p:ph type="title"/>
          </p:nvPr>
        </p:nvSpPr>
        <p:spPr>
          <a:xfrm>
            <a:off x="457476" y="508556"/>
            <a:ext cx="7908520" cy="623332"/>
          </a:xfrm>
        </p:spPr>
        <p:txBody>
          <a:bodyPr/>
          <a:lstStyle/>
          <a:p>
            <a:r>
              <a:rPr lang="en-US" dirty="0"/>
              <a:t>What is Healthcare Data</a:t>
            </a:r>
          </a:p>
        </p:txBody>
      </p:sp>
      <p:sp>
        <p:nvSpPr>
          <p:cNvPr id="2" name="Text Placeholder 1">
            <a:extLst>
              <a:ext uri="{FF2B5EF4-FFF2-40B4-BE49-F238E27FC236}">
                <a16:creationId xmlns:a16="http://schemas.microsoft.com/office/drawing/2014/main" id="{C79EB7ED-B566-9D4B-8425-C3691871E4D0}"/>
              </a:ext>
            </a:extLst>
          </p:cNvPr>
          <p:cNvSpPr>
            <a:spLocks noGrp="1"/>
          </p:cNvSpPr>
          <p:nvPr>
            <p:ph type="body" sz="quarter" idx="13"/>
          </p:nvPr>
        </p:nvSpPr>
        <p:spPr>
          <a:xfrm>
            <a:off x="431519" y="981723"/>
            <a:ext cx="7661438" cy="3697288"/>
          </a:xfrm>
        </p:spPr>
        <p:txBody>
          <a:bodyPr/>
          <a:lstStyle/>
          <a:p>
            <a:pPr marL="285750" indent="-285750">
              <a:lnSpc>
                <a:spcPct val="200000"/>
              </a:lnSpc>
              <a:buFont typeface="Arial" panose="020B0604020202020204" pitchFamily="34" charset="0"/>
              <a:buChar char="•"/>
            </a:pPr>
            <a:r>
              <a:rPr lang="en-US" altLang="zh-CN" b="1" dirty="0"/>
              <a:t>Electronic</a:t>
            </a:r>
            <a:r>
              <a:rPr lang="zh-CN" altLang="en-US" b="1" dirty="0"/>
              <a:t> </a:t>
            </a:r>
            <a:r>
              <a:rPr lang="en-US" altLang="zh-CN" b="1" dirty="0"/>
              <a:t>Health</a:t>
            </a:r>
            <a:r>
              <a:rPr lang="zh-CN" altLang="en-US" b="1" dirty="0"/>
              <a:t> </a:t>
            </a:r>
            <a:r>
              <a:rPr lang="en-US" altLang="zh-CN" b="1" dirty="0"/>
              <a:t>Records</a:t>
            </a:r>
            <a:r>
              <a:rPr lang="zh-CN" altLang="en-US" b="1" dirty="0"/>
              <a:t> </a:t>
            </a:r>
            <a:endParaRPr lang="en-CA" altLang="zh-CN" b="1" dirty="0"/>
          </a:p>
          <a:p>
            <a:pPr marL="825750" lvl="2" indent="-285750">
              <a:lnSpc>
                <a:spcPct val="200000"/>
              </a:lnSpc>
              <a:buFont typeface="Courier New" panose="02070309020205020404" pitchFamily="49" charset="0"/>
              <a:buChar char="o"/>
            </a:pPr>
            <a:r>
              <a:rPr lang="en-US" altLang="zh-CN" dirty="0"/>
              <a:t>Secure</a:t>
            </a:r>
            <a:r>
              <a:rPr lang="zh-CN" altLang="en-US" dirty="0"/>
              <a:t> </a:t>
            </a:r>
            <a:r>
              <a:rPr lang="en-US" altLang="zh-CN" dirty="0"/>
              <a:t>lifetime</a:t>
            </a:r>
            <a:r>
              <a:rPr lang="zh-CN" altLang="en-US" dirty="0"/>
              <a:t> </a:t>
            </a:r>
            <a:r>
              <a:rPr lang="en-US" altLang="zh-CN" dirty="0"/>
              <a:t>record</a:t>
            </a:r>
            <a:r>
              <a:rPr lang="zh-CN" altLang="en-US" dirty="0"/>
              <a:t> </a:t>
            </a:r>
            <a:r>
              <a:rPr lang="en-US" altLang="zh-CN" dirty="0"/>
              <a:t>of</a:t>
            </a:r>
            <a:r>
              <a:rPr lang="zh-CN" altLang="en-US" dirty="0"/>
              <a:t> </a:t>
            </a:r>
            <a:r>
              <a:rPr lang="en-US" altLang="zh-CN" dirty="0"/>
              <a:t>health</a:t>
            </a:r>
            <a:r>
              <a:rPr lang="zh-CN" altLang="en-US" dirty="0"/>
              <a:t> </a:t>
            </a:r>
            <a:r>
              <a:rPr lang="en-US" altLang="zh-CN" dirty="0"/>
              <a:t>history</a:t>
            </a:r>
            <a:r>
              <a:rPr lang="zh-CN" altLang="en-US" dirty="0"/>
              <a:t> </a:t>
            </a:r>
            <a:endParaRPr lang="en-US" altLang="zh-CN" dirty="0"/>
          </a:p>
          <a:p>
            <a:pPr marL="285750" indent="-285750">
              <a:lnSpc>
                <a:spcPct val="200000"/>
              </a:lnSpc>
              <a:buFont typeface="Arial" panose="020B0604020202020204" pitchFamily="34" charset="0"/>
              <a:buChar char="•"/>
            </a:pPr>
            <a:r>
              <a:rPr lang="en-US" altLang="zh-CN" b="1" dirty="0"/>
              <a:t>Public</a:t>
            </a:r>
            <a:r>
              <a:rPr lang="zh-CN" altLang="en-US" b="1" dirty="0"/>
              <a:t> </a:t>
            </a:r>
            <a:r>
              <a:rPr lang="en-US" altLang="zh-CN" b="1" dirty="0"/>
              <a:t>Health</a:t>
            </a:r>
            <a:r>
              <a:rPr lang="zh-CN" altLang="en-US" b="1" dirty="0"/>
              <a:t> </a:t>
            </a:r>
            <a:r>
              <a:rPr lang="en-US" altLang="zh-CN" b="1" dirty="0"/>
              <a:t>Records</a:t>
            </a:r>
            <a:r>
              <a:rPr lang="zh-CN" altLang="en-US" b="1" dirty="0"/>
              <a:t> </a:t>
            </a:r>
            <a:endParaRPr lang="en-CA" altLang="zh-CN" b="1" dirty="0"/>
          </a:p>
          <a:p>
            <a:pPr marL="825750" lvl="2" indent="-285750">
              <a:lnSpc>
                <a:spcPct val="200000"/>
              </a:lnSpc>
            </a:pPr>
            <a:r>
              <a:rPr lang="en-US" altLang="zh-CN" dirty="0"/>
              <a:t>COVID-19</a:t>
            </a:r>
            <a:r>
              <a:rPr lang="zh-CN" altLang="en-US" dirty="0"/>
              <a:t> </a:t>
            </a:r>
            <a:r>
              <a:rPr lang="en-US" altLang="zh-CN" dirty="0"/>
              <a:t>infection</a:t>
            </a:r>
            <a:r>
              <a:rPr lang="zh-CN" altLang="en-US" dirty="0"/>
              <a:t> </a:t>
            </a:r>
            <a:r>
              <a:rPr lang="en-US" altLang="zh-CN" dirty="0"/>
              <a:t>and</a:t>
            </a:r>
            <a:r>
              <a:rPr lang="zh-CN" altLang="en-US" dirty="0"/>
              <a:t> </a:t>
            </a:r>
            <a:r>
              <a:rPr lang="en-US" altLang="zh-CN" dirty="0"/>
              <a:t>vaccination</a:t>
            </a:r>
          </a:p>
          <a:p>
            <a:pPr marL="285750" indent="-285750">
              <a:lnSpc>
                <a:spcPct val="200000"/>
              </a:lnSpc>
              <a:buFont typeface="Arial" panose="020B0604020202020204" pitchFamily="34" charset="0"/>
              <a:buChar char="•"/>
            </a:pPr>
            <a:r>
              <a:rPr lang="en-US" altLang="zh-CN" b="1" dirty="0"/>
              <a:t>Health</a:t>
            </a:r>
            <a:r>
              <a:rPr lang="zh-CN" altLang="en-US" b="1" dirty="0"/>
              <a:t> </a:t>
            </a:r>
            <a:r>
              <a:rPr lang="en-US" altLang="zh-CN" b="1" dirty="0"/>
              <a:t>Administrative</a:t>
            </a:r>
            <a:r>
              <a:rPr lang="zh-CN" altLang="en-US" b="1" dirty="0"/>
              <a:t> </a:t>
            </a:r>
            <a:r>
              <a:rPr lang="en-US" altLang="zh-CN" b="1" dirty="0"/>
              <a:t>Data</a:t>
            </a:r>
            <a:r>
              <a:rPr lang="zh-CN" altLang="en-US" b="1" dirty="0"/>
              <a:t> </a:t>
            </a:r>
            <a:endParaRPr lang="en-CA" altLang="zh-CN" b="1" dirty="0"/>
          </a:p>
          <a:p>
            <a:pPr marL="825750" lvl="2" indent="-285750">
              <a:lnSpc>
                <a:spcPct val="200000"/>
              </a:lnSpc>
            </a:pPr>
            <a:r>
              <a:rPr lang="en-US" altLang="zh-CN" dirty="0" err="1"/>
              <a:t>Disagnosis</a:t>
            </a:r>
            <a:r>
              <a:rPr lang="en-US" altLang="zh-CN" dirty="0"/>
              <a:t>,</a:t>
            </a:r>
            <a:r>
              <a:rPr lang="zh-CN" altLang="en-US" dirty="0"/>
              <a:t> </a:t>
            </a:r>
            <a:r>
              <a:rPr lang="en-US" altLang="zh-CN" dirty="0"/>
              <a:t>intervention,</a:t>
            </a:r>
            <a:r>
              <a:rPr lang="zh-CN" altLang="en-US" dirty="0"/>
              <a:t> </a:t>
            </a:r>
            <a:r>
              <a:rPr lang="en-US" altLang="zh-CN" dirty="0"/>
              <a:t>discharge,</a:t>
            </a:r>
            <a:r>
              <a:rPr lang="zh-CN" altLang="en-US" dirty="0"/>
              <a:t> </a:t>
            </a:r>
            <a:r>
              <a:rPr lang="en-US" altLang="zh-CN" dirty="0"/>
              <a:t>etc.</a:t>
            </a:r>
          </a:p>
          <a:p>
            <a:pPr marL="285750" indent="-285750">
              <a:lnSpc>
                <a:spcPct val="200000"/>
              </a:lnSpc>
              <a:buFont typeface="Arial" panose="020B0604020202020204" pitchFamily="34" charset="0"/>
              <a:buChar char="•"/>
            </a:pPr>
            <a:r>
              <a:rPr lang="en-US" altLang="zh-CN" b="1" dirty="0"/>
              <a:t>System</a:t>
            </a:r>
            <a:r>
              <a:rPr lang="zh-CN" altLang="en-US" b="1" dirty="0"/>
              <a:t> </a:t>
            </a:r>
            <a:r>
              <a:rPr lang="en-US" altLang="zh-CN" b="1" dirty="0"/>
              <a:t>User</a:t>
            </a:r>
            <a:r>
              <a:rPr lang="zh-CN" altLang="en-US" b="1" dirty="0"/>
              <a:t> </a:t>
            </a:r>
            <a:r>
              <a:rPr lang="en-US" altLang="zh-CN" b="1" dirty="0"/>
              <a:t>Access</a:t>
            </a:r>
            <a:r>
              <a:rPr lang="zh-CN" altLang="en-US" b="1" dirty="0"/>
              <a:t> </a:t>
            </a:r>
            <a:r>
              <a:rPr lang="en-US" altLang="zh-CN" b="1" dirty="0"/>
              <a:t>Data</a:t>
            </a:r>
            <a:r>
              <a:rPr lang="zh-CN" altLang="en-US" b="1" dirty="0"/>
              <a:t> </a:t>
            </a:r>
            <a:endParaRPr lang="en-CA" altLang="zh-CN" b="1" dirty="0"/>
          </a:p>
          <a:p>
            <a:pPr marL="825750" lvl="2" indent="-285750">
              <a:lnSpc>
                <a:spcPct val="200000"/>
              </a:lnSpc>
            </a:pPr>
            <a:r>
              <a:rPr lang="en-US" altLang="zh-CN" dirty="0"/>
              <a:t>Access</a:t>
            </a:r>
            <a:r>
              <a:rPr lang="zh-CN" altLang="en-US" dirty="0"/>
              <a:t> </a:t>
            </a:r>
            <a:r>
              <a:rPr lang="en-US" altLang="zh-CN" dirty="0"/>
              <a:t>and</a:t>
            </a:r>
            <a:r>
              <a:rPr lang="zh-CN" altLang="en-US" dirty="0"/>
              <a:t> </a:t>
            </a:r>
            <a:r>
              <a:rPr lang="en-US" altLang="zh-CN" dirty="0"/>
              <a:t>activities</a:t>
            </a:r>
            <a:r>
              <a:rPr lang="zh-CN" altLang="en-US" dirty="0"/>
              <a:t> </a:t>
            </a:r>
            <a:r>
              <a:rPr lang="en-US" altLang="zh-CN" dirty="0"/>
              <a:t>of</a:t>
            </a:r>
            <a:r>
              <a:rPr lang="zh-CN" altLang="en-US" dirty="0"/>
              <a:t> </a:t>
            </a:r>
            <a:r>
              <a:rPr lang="en-US" altLang="zh-CN" dirty="0"/>
              <a:t>health</a:t>
            </a:r>
            <a:r>
              <a:rPr lang="zh-CN" altLang="en-US" dirty="0"/>
              <a:t> </a:t>
            </a:r>
            <a:r>
              <a:rPr lang="en-US" altLang="zh-CN" dirty="0"/>
              <a:t>system</a:t>
            </a:r>
            <a:r>
              <a:rPr lang="zh-CN" altLang="en-US" dirty="0"/>
              <a:t> </a:t>
            </a:r>
            <a:r>
              <a:rPr lang="en-US" altLang="zh-CN" dirty="0"/>
              <a:t>users</a:t>
            </a:r>
            <a:r>
              <a:rPr lang="zh-CN" altLang="en-US" dirty="0"/>
              <a:t> </a:t>
            </a:r>
            <a:endParaRPr lang="en-US" dirty="0"/>
          </a:p>
        </p:txBody>
      </p:sp>
      <p:pic>
        <p:nvPicPr>
          <p:cNvPr id="5" name="Picture 4" descr="Icon&#10;&#10;Description automatically generated">
            <a:extLst>
              <a:ext uri="{FF2B5EF4-FFF2-40B4-BE49-F238E27FC236}">
                <a16:creationId xmlns:a16="http://schemas.microsoft.com/office/drawing/2014/main" id="{6D48BADA-D03C-B04E-BDF6-1EDFEF774984}"/>
              </a:ext>
            </a:extLst>
          </p:cNvPr>
          <p:cNvPicPr>
            <a:picLocks noChangeAspect="1"/>
          </p:cNvPicPr>
          <p:nvPr/>
        </p:nvPicPr>
        <p:blipFill>
          <a:blip r:embed="rId3"/>
          <a:stretch>
            <a:fillRect/>
          </a:stretch>
        </p:blipFill>
        <p:spPr>
          <a:xfrm>
            <a:off x="6378881" y="1635646"/>
            <a:ext cx="2333600" cy="3250371"/>
          </a:xfrm>
          <a:prstGeom prst="rect">
            <a:avLst/>
          </a:prstGeom>
        </p:spPr>
      </p:pic>
    </p:spTree>
    <p:extLst>
      <p:ext uri="{BB962C8B-B14F-4D97-AF65-F5344CB8AC3E}">
        <p14:creationId xmlns:p14="http://schemas.microsoft.com/office/powerpoint/2010/main" val="2607330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0FF9F4-FB0D-3847-B53A-3478415A99F1}"/>
              </a:ext>
            </a:extLst>
          </p:cNvPr>
          <p:cNvSpPr>
            <a:spLocks noGrp="1"/>
          </p:cNvSpPr>
          <p:nvPr>
            <p:ph type="body" sz="quarter" idx="13"/>
          </p:nvPr>
        </p:nvSpPr>
        <p:spPr/>
        <p:txBody>
          <a:bodyPr/>
          <a:lstStyle/>
          <a:p>
            <a:pPr marL="285750" indent="-285750">
              <a:lnSpc>
                <a:spcPct val="200000"/>
              </a:lnSpc>
              <a:buFont typeface="Arial" panose="020B0604020202020204" pitchFamily="34" charset="0"/>
              <a:buChar char="•"/>
            </a:pPr>
            <a:r>
              <a:rPr lang="en-US" b="1" dirty="0"/>
              <a:t>Descriptive Analytics </a:t>
            </a:r>
          </a:p>
          <a:p>
            <a:pPr marL="825750" lvl="2" indent="-285750">
              <a:lnSpc>
                <a:spcPct val="200000"/>
              </a:lnSpc>
            </a:pPr>
            <a:r>
              <a:rPr lang="en-US" altLang="zh-CN" dirty="0"/>
              <a:t>Discover</a:t>
            </a:r>
            <a:r>
              <a:rPr lang="zh-CN" altLang="en-US" dirty="0"/>
              <a:t> </a:t>
            </a:r>
            <a:r>
              <a:rPr lang="en-US" altLang="zh-CN" dirty="0"/>
              <a:t>patterns</a:t>
            </a:r>
            <a:r>
              <a:rPr lang="zh-CN" altLang="en-US" dirty="0"/>
              <a:t> </a:t>
            </a:r>
            <a:r>
              <a:rPr lang="en-US" altLang="zh-CN" dirty="0"/>
              <a:t>or</a:t>
            </a:r>
            <a:r>
              <a:rPr lang="zh-CN" altLang="en-US" dirty="0"/>
              <a:t> </a:t>
            </a:r>
            <a:r>
              <a:rPr lang="en-US" altLang="zh-CN" dirty="0"/>
              <a:t>draw</a:t>
            </a:r>
            <a:r>
              <a:rPr lang="zh-CN" altLang="en-US" dirty="0"/>
              <a:t> </a:t>
            </a:r>
            <a:r>
              <a:rPr lang="en-US" altLang="zh-CN" dirty="0"/>
              <a:t>comparisons</a:t>
            </a:r>
            <a:r>
              <a:rPr lang="zh-CN" altLang="en-US" dirty="0"/>
              <a:t>  </a:t>
            </a:r>
            <a:endParaRPr lang="en-CA" altLang="zh-CN" dirty="0"/>
          </a:p>
          <a:p>
            <a:pPr marL="285750" indent="-285750">
              <a:lnSpc>
                <a:spcPct val="200000"/>
              </a:lnSpc>
              <a:buFont typeface="Arial" panose="020B0604020202020204" pitchFamily="34" charset="0"/>
              <a:buChar char="•"/>
            </a:pPr>
            <a:r>
              <a:rPr lang="en-US" b="1" dirty="0"/>
              <a:t>Predictive Analytics </a:t>
            </a:r>
          </a:p>
          <a:p>
            <a:pPr marL="825750" lvl="2" indent="-285750">
              <a:lnSpc>
                <a:spcPct val="200000"/>
              </a:lnSpc>
            </a:pPr>
            <a:r>
              <a:rPr lang="en-US" altLang="zh-CN" dirty="0"/>
              <a:t>Make predictions</a:t>
            </a:r>
            <a:r>
              <a:rPr lang="zh-CN" altLang="en-US" dirty="0"/>
              <a:t> </a:t>
            </a:r>
            <a:r>
              <a:rPr lang="en-US" altLang="zh-CN" dirty="0"/>
              <a:t>about</a:t>
            </a:r>
            <a:r>
              <a:rPr lang="zh-CN" altLang="en-US" dirty="0"/>
              <a:t> </a:t>
            </a:r>
            <a:r>
              <a:rPr lang="en-US" altLang="zh-CN" dirty="0"/>
              <a:t>the</a:t>
            </a:r>
            <a:r>
              <a:rPr lang="zh-CN" altLang="en-US" dirty="0"/>
              <a:t> </a:t>
            </a:r>
            <a:r>
              <a:rPr lang="en-US" altLang="zh-CN" dirty="0"/>
              <a:t>future</a:t>
            </a:r>
            <a:r>
              <a:rPr lang="zh-CN" altLang="en-US" dirty="0"/>
              <a:t> </a:t>
            </a:r>
            <a:endParaRPr lang="en-US" dirty="0"/>
          </a:p>
          <a:p>
            <a:pPr marL="285750" indent="-285750">
              <a:lnSpc>
                <a:spcPct val="200000"/>
              </a:lnSpc>
              <a:buFont typeface="Arial" panose="020B0604020202020204" pitchFamily="34" charset="0"/>
              <a:buChar char="•"/>
            </a:pPr>
            <a:r>
              <a:rPr lang="en-US" b="1" dirty="0"/>
              <a:t>Prescriptive Analytics </a:t>
            </a:r>
          </a:p>
          <a:p>
            <a:pPr marL="825750" lvl="2" indent="-285750">
              <a:lnSpc>
                <a:spcPct val="200000"/>
              </a:lnSpc>
            </a:pPr>
            <a:r>
              <a:rPr lang="en-US" altLang="zh-CN" dirty="0"/>
              <a:t>Identify</a:t>
            </a:r>
            <a:r>
              <a:rPr lang="zh-CN" altLang="en-US" dirty="0"/>
              <a:t> </a:t>
            </a:r>
            <a:r>
              <a:rPr lang="en-US" altLang="zh-CN" dirty="0"/>
              <a:t>specific</a:t>
            </a:r>
            <a:r>
              <a:rPr lang="zh-CN" altLang="en-US" dirty="0"/>
              <a:t> </a:t>
            </a:r>
            <a:r>
              <a:rPr lang="en-US" altLang="zh-CN" dirty="0"/>
              <a:t>actions</a:t>
            </a:r>
            <a:r>
              <a:rPr lang="zh-CN" altLang="en-US" dirty="0"/>
              <a:t> </a:t>
            </a:r>
            <a:r>
              <a:rPr lang="en-US" altLang="zh-CN" dirty="0"/>
              <a:t>an</a:t>
            </a:r>
            <a:r>
              <a:rPr lang="zh-CN" altLang="en-US" dirty="0"/>
              <a:t> </a:t>
            </a:r>
            <a:r>
              <a:rPr lang="en-US" altLang="zh-CN" dirty="0"/>
              <a:t>organization</a:t>
            </a:r>
            <a:r>
              <a:rPr lang="zh-CN" altLang="en-US" dirty="0"/>
              <a:t> </a:t>
            </a:r>
            <a:r>
              <a:rPr lang="en-US" altLang="zh-CN" dirty="0"/>
              <a:t>can</a:t>
            </a:r>
            <a:r>
              <a:rPr lang="zh-CN" altLang="en-US" dirty="0"/>
              <a:t> </a:t>
            </a:r>
            <a:r>
              <a:rPr lang="en-US" altLang="zh-CN" dirty="0"/>
              <a:t>take</a:t>
            </a:r>
            <a:r>
              <a:rPr lang="zh-CN" altLang="en-US" dirty="0"/>
              <a:t> </a:t>
            </a:r>
            <a:r>
              <a:rPr lang="en-US" altLang="zh-CN" dirty="0"/>
              <a:t>to</a:t>
            </a:r>
            <a:r>
              <a:rPr lang="zh-CN" altLang="en-US" dirty="0"/>
              <a:t> </a:t>
            </a:r>
            <a:r>
              <a:rPr lang="en-US" altLang="zh-CN" dirty="0"/>
              <a:t>reach</a:t>
            </a:r>
            <a:r>
              <a:rPr lang="zh-CN" altLang="en-US" dirty="0"/>
              <a:t> </a:t>
            </a:r>
            <a:r>
              <a:rPr lang="en-US" altLang="zh-CN" dirty="0"/>
              <a:t>future</a:t>
            </a:r>
            <a:r>
              <a:rPr lang="zh-CN" altLang="en-US" dirty="0"/>
              <a:t> </a:t>
            </a:r>
            <a:r>
              <a:rPr lang="en-US" altLang="zh-CN" dirty="0"/>
              <a:t>goals</a:t>
            </a:r>
            <a:endParaRPr lang="en-US" dirty="0"/>
          </a:p>
        </p:txBody>
      </p:sp>
      <p:sp>
        <p:nvSpPr>
          <p:cNvPr id="3" name="Title 2">
            <a:extLst>
              <a:ext uri="{FF2B5EF4-FFF2-40B4-BE49-F238E27FC236}">
                <a16:creationId xmlns:a16="http://schemas.microsoft.com/office/drawing/2014/main" id="{87A1A2C2-A994-F74C-9B33-5AE0CC61139C}"/>
              </a:ext>
            </a:extLst>
          </p:cNvPr>
          <p:cNvSpPr>
            <a:spLocks noGrp="1"/>
          </p:cNvSpPr>
          <p:nvPr>
            <p:ph type="title"/>
          </p:nvPr>
        </p:nvSpPr>
        <p:spPr/>
        <p:txBody>
          <a:bodyPr/>
          <a:lstStyle/>
          <a:p>
            <a:r>
              <a:rPr lang="en-US" dirty="0"/>
              <a:t>Data Analytics in Healthcare </a:t>
            </a:r>
          </a:p>
        </p:txBody>
      </p:sp>
    </p:spTree>
    <p:extLst>
      <p:ext uri="{BB962C8B-B14F-4D97-AF65-F5344CB8AC3E}">
        <p14:creationId xmlns:p14="http://schemas.microsoft.com/office/powerpoint/2010/main" val="4021228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B7D8517-F9F0-884D-AF0C-BEF9C18D7A69}"/>
              </a:ext>
            </a:extLst>
          </p:cNvPr>
          <p:cNvSpPr>
            <a:spLocks noGrp="1"/>
          </p:cNvSpPr>
          <p:nvPr>
            <p:ph type="title"/>
          </p:nvPr>
        </p:nvSpPr>
        <p:spPr/>
        <p:txBody>
          <a:bodyPr/>
          <a:lstStyle/>
          <a:p>
            <a:r>
              <a:rPr lang="en-US" dirty="0"/>
              <a:t>Data Analytics in Healthcare </a:t>
            </a:r>
            <a:r>
              <a:rPr lang="en-US" altLang="zh-CN" dirty="0"/>
              <a:t>–</a:t>
            </a:r>
            <a:r>
              <a:rPr lang="zh-CN" altLang="en-US" dirty="0"/>
              <a:t> </a:t>
            </a:r>
            <a:r>
              <a:rPr lang="en-US" altLang="zh-CN" dirty="0"/>
              <a:t>Example</a:t>
            </a:r>
            <a:r>
              <a:rPr lang="zh-CN" altLang="en-US" dirty="0"/>
              <a:t> </a:t>
            </a:r>
            <a:endParaRPr lang="en-US" dirty="0"/>
          </a:p>
        </p:txBody>
      </p:sp>
      <p:grpSp>
        <p:nvGrpSpPr>
          <p:cNvPr id="8" name="Group 7">
            <a:extLst>
              <a:ext uri="{FF2B5EF4-FFF2-40B4-BE49-F238E27FC236}">
                <a16:creationId xmlns:a16="http://schemas.microsoft.com/office/drawing/2014/main" id="{58012D9C-1F45-4D39-8210-3531C4064586}"/>
              </a:ext>
            </a:extLst>
          </p:cNvPr>
          <p:cNvGrpSpPr/>
          <p:nvPr/>
        </p:nvGrpSpPr>
        <p:grpSpPr>
          <a:xfrm>
            <a:off x="10570" y="1779662"/>
            <a:ext cx="7272808" cy="3142311"/>
            <a:chOff x="-33734" y="1198776"/>
            <a:chExt cx="7272808" cy="3944724"/>
          </a:xfrm>
        </p:grpSpPr>
        <p:graphicFrame>
          <p:nvGraphicFramePr>
            <p:cNvPr id="4" name="Diagram 3">
              <a:extLst>
                <a:ext uri="{FF2B5EF4-FFF2-40B4-BE49-F238E27FC236}">
                  <a16:creationId xmlns:a16="http://schemas.microsoft.com/office/drawing/2014/main" id="{0F199130-6D75-7845-948C-B675DA3DBC0E}"/>
                </a:ext>
              </a:extLst>
            </p:cNvPr>
            <p:cNvGraphicFramePr/>
            <p:nvPr>
              <p:extLst>
                <p:ext uri="{D42A27DB-BD31-4B8C-83A1-F6EECF244321}">
                  <p14:modId xmlns:p14="http://schemas.microsoft.com/office/powerpoint/2010/main" val="3218402404"/>
                </p:ext>
              </p:extLst>
            </p:nvPr>
          </p:nvGraphicFramePr>
          <p:xfrm>
            <a:off x="-33734" y="1198776"/>
            <a:ext cx="7272808" cy="39447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60A1D7F5-842C-1A40-B59E-3B64FC8F7EF0}"/>
                </a:ext>
              </a:extLst>
            </p:cNvPr>
            <p:cNvSpPr txBox="1"/>
            <p:nvPr/>
          </p:nvSpPr>
          <p:spPr>
            <a:xfrm>
              <a:off x="2627784" y="1481462"/>
              <a:ext cx="3024336" cy="734102"/>
            </a:xfrm>
            <a:prstGeom prst="rect">
              <a:avLst/>
            </a:prstGeom>
            <a:noFill/>
          </p:spPr>
          <p:txBody>
            <a:bodyPr wrap="square" rtlCol="0">
              <a:spAutoFit/>
            </a:bodyPr>
            <a:lstStyle/>
            <a:p>
              <a:r>
                <a:rPr lang="en-US" sz="1600" dirty="0"/>
                <a:t>Re</a:t>
              </a:r>
              <a:r>
                <a:rPr lang="en-US" altLang="zh-CN" sz="1600" dirty="0"/>
                <a:t>port</a:t>
              </a:r>
              <a:r>
                <a:rPr lang="zh-CN" altLang="en-US" sz="1600" dirty="0"/>
                <a:t> </a:t>
              </a:r>
              <a:r>
                <a:rPr lang="en-US" altLang="zh-CN" sz="1600" dirty="0"/>
                <a:t>on</a:t>
              </a:r>
              <a:r>
                <a:rPr lang="zh-CN" altLang="en-US" sz="1600" dirty="0"/>
                <a:t> </a:t>
              </a:r>
              <a:r>
                <a:rPr lang="en-US" altLang="zh-CN" sz="1600" dirty="0"/>
                <a:t>patients’</a:t>
              </a:r>
              <a:r>
                <a:rPr lang="zh-CN" altLang="en-US" sz="1600" dirty="0"/>
                <a:t> </a:t>
              </a:r>
              <a:r>
                <a:rPr lang="en-US" altLang="zh-CN" sz="1600" dirty="0"/>
                <a:t>LOS</a:t>
              </a:r>
              <a:r>
                <a:rPr lang="zh-CN" altLang="en-US" sz="1600" dirty="0"/>
                <a:t> </a:t>
              </a:r>
              <a:r>
                <a:rPr lang="en-US" altLang="zh-CN" sz="1600" dirty="0"/>
                <a:t>per</a:t>
              </a:r>
              <a:r>
                <a:rPr lang="zh-CN" altLang="en-US" sz="1600" dirty="0"/>
                <a:t> </a:t>
              </a:r>
              <a:r>
                <a:rPr lang="en-US" altLang="zh-CN" sz="1600" dirty="0"/>
                <a:t>service</a:t>
              </a:r>
              <a:r>
                <a:rPr lang="zh-CN" altLang="en-US" sz="1600" dirty="0"/>
                <a:t> </a:t>
              </a:r>
              <a:r>
                <a:rPr lang="en-US" altLang="zh-CN" sz="1600" dirty="0"/>
                <a:t>class</a:t>
              </a:r>
              <a:endParaRPr lang="en-US" sz="2000" dirty="0"/>
            </a:p>
          </p:txBody>
        </p:sp>
        <p:sp>
          <p:nvSpPr>
            <p:cNvPr id="6" name="TextBox 5">
              <a:extLst>
                <a:ext uri="{FF2B5EF4-FFF2-40B4-BE49-F238E27FC236}">
                  <a16:creationId xmlns:a16="http://schemas.microsoft.com/office/drawing/2014/main" id="{1C8BC907-6275-2E49-BDFC-2DF204C8805F}"/>
                </a:ext>
              </a:extLst>
            </p:cNvPr>
            <p:cNvSpPr txBox="1"/>
            <p:nvPr/>
          </p:nvSpPr>
          <p:spPr>
            <a:xfrm>
              <a:off x="2649929" y="2866404"/>
              <a:ext cx="3528392" cy="734102"/>
            </a:xfrm>
            <a:prstGeom prst="rect">
              <a:avLst/>
            </a:prstGeom>
            <a:noFill/>
          </p:spPr>
          <p:txBody>
            <a:bodyPr wrap="square" rtlCol="0">
              <a:spAutoFit/>
            </a:bodyPr>
            <a:lstStyle/>
            <a:p>
              <a:r>
                <a:rPr lang="en-US" altLang="zh-CN" sz="1600" dirty="0"/>
                <a:t>Predict</a:t>
              </a:r>
              <a:r>
                <a:rPr lang="zh-CN" altLang="en-US" sz="1600" dirty="0"/>
                <a:t> </a:t>
              </a:r>
              <a:r>
                <a:rPr lang="en-US" altLang="zh-CN" sz="1600" dirty="0"/>
                <a:t>future</a:t>
              </a:r>
              <a:r>
                <a:rPr lang="zh-CN" altLang="en-US" sz="1600" dirty="0"/>
                <a:t> </a:t>
              </a:r>
              <a:r>
                <a:rPr lang="en-US" altLang="zh-CN" sz="1600" dirty="0"/>
                <a:t>performance</a:t>
              </a:r>
              <a:r>
                <a:rPr lang="zh-CN" altLang="en-US" sz="1600" dirty="0"/>
                <a:t> </a:t>
              </a:r>
              <a:r>
                <a:rPr lang="en-US" altLang="zh-CN" sz="1600" dirty="0"/>
                <a:t>on</a:t>
              </a:r>
              <a:r>
                <a:rPr lang="zh-CN" altLang="en-US" sz="1600" dirty="0"/>
                <a:t> </a:t>
              </a:r>
              <a:r>
                <a:rPr lang="en-US" altLang="zh-CN" sz="1600" dirty="0"/>
                <a:t>LOS</a:t>
              </a:r>
              <a:r>
                <a:rPr lang="zh-CN" altLang="en-US" sz="1600" dirty="0"/>
                <a:t> </a:t>
              </a:r>
              <a:r>
                <a:rPr lang="en-US" altLang="zh-CN" sz="1600" dirty="0"/>
                <a:t>to</a:t>
              </a:r>
              <a:r>
                <a:rPr lang="zh-CN" altLang="en-US" sz="1600" dirty="0"/>
                <a:t> </a:t>
              </a:r>
              <a:r>
                <a:rPr lang="en-US" altLang="zh-CN" sz="1600" dirty="0"/>
                <a:t>inform</a:t>
              </a:r>
              <a:r>
                <a:rPr lang="zh-CN" altLang="en-US" sz="1600" dirty="0"/>
                <a:t> </a:t>
              </a:r>
              <a:r>
                <a:rPr lang="en-US" altLang="zh-CN" sz="1600" dirty="0"/>
                <a:t>service</a:t>
              </a:r>
              <a:r>
                <a:rPr lang="zh-CN" altLang="en-US" sz="1600" dirty="0"/>
                <a:t> </a:t>
              </a:r>
              <a:r>
                <a:rPr lang="en-US" altLang="zh-CN" sz="1600" dirty="0"/>
                <a:t>planning</a:t>
              </a:r>
              <a:endParaRPr lang="en-US" sz="2000" dirty="0"/>
            </a:p>
          </p:txBody>
        </p:sp>
        <p:sp>
          <p:nvSpPr>
            <p:cNvPr id="7" name="TextBox 6">
              <a:extLst>
                <a:ext uri="{FF2B5EF4-FFF2-40B4-BE49-F238E27FC236}">
                  <a16:creationId xmlns:a16="http://schemas.microsoft.com/office/drawing/2014/main" id="{DE6FEAAA-650A-E04A-BDE9-B5214DD83D3A}"/>
                </a:ext>
              </a:extLst>
            </p:cNvPr>
            <p:cNvSpPr txBox="1"/>
            <p:nvPr/>
          </p:nvSpPr>
          <p:spPr>
            <a:xfrm>
              <a:off x="2649929" y="4155926"/>
              <a:ext cx="3528392" cy="584775"/>
            </a:xfrm>
            <a:prstGeom prst="rect">
              <a:avLst/>
            </a:prstGeom>
            <a:noFill/>
          </p:spPr>
          <p:txBody>
            <a:bodyPr wrap="square" rtlCol="0">
              <a:spAutoFit/>
            </a:bodyPr>
            <a:lstStyle/>
            <a:p>
              <a:r>
                <a:rPr lang="en-US" altLang="zh-CN" sz="1600" dirty="0"/>
                <a:t>Service</a:t>
              </a:r>
              <a:r>
                <a:rPr lang="zh-CN" altLang="en-US" sz="1600" dirty="0"/>
                <a:t> </a:t>
              </a:r>
              <a:r>
                <a:rPr lang="en-US" altLang="zh-CN" sz="1600" dirty="0"/>
                <a:t>planning</a:t>
              </a:r>
              <a:r>
                <a:rPr lang="zh-CN" altLang="en-US" sz="1600" dirty="0"/>
                <a:t> </a:t>
              </a:r>
              <a:r>
                <a:rPr lang="en-US" altLang="zh-CN" sz="1600" dirty="0"/>
                <a:t>on</a:t>
              </a:r>
              <a:r>
                <a:rPr lang="zh-CN" altLang="en-US" sz="1600" dirty="0"/>
                <a:t> </a:t>
              </a:r>
              <a:r>
                <a:rPr lang="en-US" altLang="zh-CN" sz="1600" dirty="0"/>
                <a:t>bed</a:t>
              </a:r>
              <a:r>
                <a:rPr lang="zh-CN" altLang="en-US" sz="1600" dirty="0"/>
                <a:t> </a:t>
              </a:r>
              <a:r>
                <a:rPr lang="en-US" altLang="zh-CN" sz="1600" dirty="0"/>
                <a:t>mapping</a:t>
              </a:r>
              <a:r>
                <a:rPr lang="zh-CN" altLang="en-US" sz="1600" dirty="0"/>
                <a:t> </a:t>
              </a:r>
              <a:r>
                <a:rPr lang="en-US" altLang="zh-CN" sz="1600" dirty="0"/>
                <a:t>and</a:t>
              </a:r>
              <a:r>
                <a:rPr lang="zh-CN" altLang="en-US" sz="1600" dirty="0"/>
                <a:t> </a:t>
              </a:r>
              <a:r>
                <a:rPr lang="en-US" altLang="zh-CN" sz="1600" dirty="0"/>
                <a:t>bed</a:t>
              </a:r>
              <a:r>
                <a:rPr lang="zh-CN" altLang="en-US" sz="1600" dirty="0"/>
                <a:t> </a:t>
              </a:r>
              <a:r>
                <a:rPr lang="en-US" altLang="zh-CN" sz="1600" dirty="0"/>
                <a:t>allocation</a:t>
              </a:r>
              <a:endParaRPr lang="en-US" sz="2000" dirty="0"/>
            </a:p>
          </p:txBody>
        </p:sp>
      </p:grpSp>
      <p:sp>
        <p:nvSpPr>
          <p:cNvPr id="2" name="TextBox 1">
            <a:extLst>
              <a:ext uri="{FF2B5EF4-FFF2-40B4-BE49-F238E27FC236}">
                <a16:creationId xmlns:a16="http://schemas.microsoft.com/office/drawing/2014/main" id="{25DA810C-81D3-4CA4-A651-66AF8DA5534E}"/>
              </a:ext>
            </a:extLst>
          </p:cNvPr>
          <p:cNvSpPr txBox="1"/>
          <p:nvPr/>
        </p:nvSpPr>
        <p:spPr>
          <a:xfrm>
            <a:off x="6792138" y="4601109"/>
            <a:ext cx="2088232" cy="253916"/>
          </a:xfrm>
          <a:prstGeom prst="rect">
            <a:avLst/>
          </a:prstGeom>
          <a:noFill/>
        </p:spPr>
        <p:txBody>
          <a:bodyPr wrap="square" rtlCol="0">
            <a:spAutoFit/>
          </a:bodyPr>
          <a:lstStyle/>
          <a:p>
            <a:r>
              <a:rPr lang="en-US" sz="1050" dirty="0"/>
              <a:t>*LOS: Length of Stay</a:t>
            </a:r>
          </a:p>
        </p:txBody>
      </p:sp>
      <p:sp>
        <p:nvSpPr>
          <p:cNvPr id="9" name="TextBox 8">
            <a:extLst>
              <a:ext uri="{FF2B5EF4-FFF2-40B4-BE49-F238E27FC236}">
                <a16:creationId xmlns:a16="http://schemas.microsoft.com/office/drawing/2014/main" id="{560998D5-DDD0-614B-B5D8-22FCB2E971BD}"/>
              </a:ext>
            </a:extLst>
          </p:cNvPr>
          <p:cNvSpPr txBox="1"/>
          <p:nvPr/>
        </p:nvSpPr>
        <p:spPr>
          <a:xfrm>
            <a:off x="438955" y="1167945"/>
            <a:ext cx="5257469" cy="338554"/>
          </a:xfrm>
          <a:prstGeom prst="rect">
            <a:avLst/>
          </a:prstGeom>
          <a:noFill/>
        </p:spPr>
        <p:txBody>
          <a:bodyPr wrap="square" rtlCol="0">
            <a:spAutoFit/>
          </a:bodyPr>
          <a:lstStyle/>
          <a:p>
            <a:r>
              <a:rPr lang="en-US" sz="1600" b="1" dirty="0"/>
              <a:t>Analysis of Length of Hospital Stay </a:t>
            </a:r>
          </a:p>
        </p:txBody>
      </p:sp>
    </p:spTree>
    <p:extLst>
      <p:ext uri="{BB962C8B-B14F-4D97-AF65-F5344CB8AC3E}">
        <p14:creationId xmlns:p14="http://schemas.microsoft.com/office/powerpoint/2010/main" val="2791635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CEC51FD-26E1-1344-806C-A6919E1DEE00}"/>
              </a:ext>
            </a:extLst>
          </p:cNvPr>
          <p:cNvSpPr>
            <a:spLocks noGrp="1"/>
          </p:cNvSpPr>
          <p:nvPr>
            <p:ph type="body" sz="quarter" idx="13"/>
          </p:nvPr>
        </p:nvSpPr>
        <p:spPr>
          <a:xfrm>
            <a:off x="562495" y="1995685"/>
            <a:ext cx="7661438" cy="3697288"/>
          </a:xfrm>
        </p:spPr>
        <p:txBody>
          <a:bodyPr/>
          <a:lstStyle/>
          <a:p>
            <a:pPr marL="285750" indent="-285750">
              <a:lnSpc>
                <a:spcPct val="200000"/>
              </a:lnSpc>
              <a:buFont typeface="Arial" panose="020B0604020202020204" pitchFamily="34" charset="0"/>
              <a:buChar char="•"/>
            </a:pPr>
            <a:r>
              <a:rPr lang="en-US" altLang="zh-CN" dirty="0"/>
              <a:t>New</a:t>
            </a:r>
            <a:r>
              <a:rPr lang="zh-CN" altLang="en-US" dirty="0"/>
              <a:t> </a:t>
            </a:r>
            <a:r>
              <a:rPr lang="en-US" altLang="zh-CN" dirty="0"/>
              <a:t>users</a:t>
            </a:r>
            <a:r>
              <a:rPr lang="zh-CN" altLang="en-US" dirty="0"/>
              <a:t> </a:t>
            </a:r>
            <a:r>
              <a:rPr lang="en-US" altLang="zh-CN" dirty="0"/>
              <a:t>of</a:t>
            </a:r>
            <a:r>
              <a:rPr lang="zh-CN" altLang="en-US" dirty="0"/>
              <a:t> </a:t>
            </a:r>
            <a:r>
              <a:rPr lang="en-US" altLang="zh-CN" dirty="0"/>
              <a:t>the health</a:t>
            </a:r>
            <a:r>
              <a:rPr lang="zh-CN" altLang="en-US" dirty="0"/>
              <a:t> </a:t>
            </a:r>
            <a:r>
              <a:rPr lang="en-US" altLang="zh-CN" dirty="0"/>
              <a:t>system</a:t>
            </a:r>
            <a:r>
              <a:rPr lang="zh-CN" altLang="en-US" dirty="0"/>
              <a:t> </a:t>
            </a:r>
            <a:r>
              <a:rPr lang="en-US" altLang="zh-CN" dirty="0"/>
              <a:t>need</a:t>
            </a:r>
            <a:r>
              <a:rPr lang="zh-CN" altLang="en-US" dirty="0"/>
              <a:t> </a:t>
            </a:r>
            <a:r>
              <a:rPr lang="en-US" altLang="zh-CN" dirty="0"/>
              <a:t>to</a:t>
            </a:r>
            <a:r>
              <a:rPr lang="zh-CN" altLang="en-US" dirty="0"/>
              <a:t> </a:t>
            </a:r>
            <a:r>
              <a:rPr lang="en-US" altLang="zh-CN" dirty="0"/>
              <a:t>take</a:t>
            </a:r>
            <a:r>
              <a:rPr lang="zh-CN" altLang="en-US" dirty="0"/>
              <a:t> </a:t>
            </a:r>
            <a:r>
              <a:rPr lang="en-US" altLang="zh-CN" dirty="0"/>
              <a:t>training</a:t>
            </a:r>
            <a:r>
              <a:rPr lang="zh-CN" altLang="en-US" dirty="0"/>
              <a:t> </a:t>
            </a:r>
            <a:r>
              <a:rPr lang="en-US" altLang="zh-CN" dirty="0"/>
              <a:t>course(s)</a:t>
            </a:r>
            <a:r>
              <a:rPr lang="zh-CN" altLang="en-US" dirty="0"/>
              <a:t> </a:t>
            </a:r>
            <a:endParaRPr lang="en-CA" altLang="zh-CN" dirty="0"/>
          </a:p>
          <a:p>
            <a:pPr marL="285750" indent="-285750">
              <a:lnSpc>
                <a:spcPct val="200000"/>
              </a:lnSpc>
              <a:buFont typeface="Arial" panose="020B0604020202020204" pitchFamily="34" charset="0"/>
              <a:buChar char="•"/>
            </a:pPr>
            <a:r>
              <a:rPr lang="en-US" altLang="zh-CN" dirty="0"/>
              <a:t>Upon</a:t>
            </a:r>
            <a:r>
              <a:rPr lang="zh-CN" altLang="en-US" dirty="0"/>
              <a:t> </a:t>
            </a:r>
            <a:r>
              <a:rPr lang="en-US" altLang="zh-CN" dirty="0"/>
              <a:t>completion,</a:t>
            </a:r>
            <a:r>
              <a:rPr lang="zh-CN" altLang="en-US" dirty="0"/>
              <a:t> </a:t>
            </a:r>
            <a:r>
              <a:rPr lang="en-US" altLang="zh-CN" dirty="0"/>
              <a:t>supervisor</a:t>
            </a:r>
            <a:r>
              <a:rPr lang="zh-CN" altLang="en-US" dirty="0"/>
              <a:t> </a:t>
            </a:r>
            <a:r>
              <a:rPr lang="en-US" altLang="zh-CN" dirty="0"/>
              <a:t>will</a:t>
            </a:r>
            <a:r>
              <a:rPr lang="zh-CN" altLang="en-US" dirty="0"/>
              <a:t> </a:t>
            </a:r>
            <a:r>
              <a:rPr lang="en-US" altLang="zh-CN" dirty="0"/>
              <a:t>request</a:t>
            </a:r>
            <a:r>
              <a:rPr lang="zh-CN" altLang="en-US" dirty="0"/>
              <a:t> </a:t>
            </a:r>
            <a:r>
              <a:rPr lang="en-US" altLang="zh-CN" dirty="0"/>
              <a:t>module</a:t>
            </a:r>
            <a:r>
              <a:rPr lang="zh-CN" altLang="en-US" dirty="0"/>
              <a:t> </a:t>
            </a:r>
            <a:r>
              <a:rPr lang="en-US" altLang="zh-CN" dirty="0"/>
              <a:t>access</a:t>
            </a:r>
            <a:r>
              <a:rPr lang="zh-CN" altLang="en-US" dirty="0"/>
              <a:t> </a:t>
            </a:r>
            <a:r>
              <a:rPr lang="en-US" altLang="zh-CN" dirty="0"/>
              <a:t>for</a:t>
            </a:r>
            <a:r>
              <a:rPr lang="zh-CN" altLang="en-US" dirty="0"/>
              <a:t> </a:t>
            </a:r>
            <a:r>
              <a:rPr lang="en-US" altLang="zh-CN" dirty="0"/>
              <a:t>them</a:t>
            </a:r>
            <a:r>
              <a:rPr lang="zh-CN" altLang="en-US" dirty="0"/>
              <a:t> </a:t>
            </a:r>
            <a:endParaRPr lang="en-US" dirty="0"/>
          </a:p>
        </p:txBody>
      </p:sp>
      <p:sp>
        <p:nvSpPr>
          <p:cNvPr id="3" name="Title 2">
            <a:extLst>
              <a:ext uri="{FF2B5EF4-FFF2-40B4-BE49-F238E27FC236}">
                <a16:creationId xmlns:a16="http://schemas.microsoft.com/office/drawing/2014/main" id="{093D4E54-9AC2-8F43-A1F6-A91AE95DA251}"/>
              </a:ext>
            </a:extLst>
          </p:cNvPr>
          <p:cNvSpPr>
            <a:spLocks noGrp="1"/>
          </p:cNvSpPr>
          <p:nvPr>
            <p:ph type="title"/>
          </p:nvPr>
        </p:nvSpPr>
        <p:spPr/>
        <p:txBody>
          <a:bodyPr/>
          <a:lstStyle/>
          <a:p>
            <a:r>
              <a:rPr lang="en-US" dirty="0"/>
              <a:t>Ex</a:t>
            </a:r>
            <a:r>
              <a:rPr lang="en-US" altLang="zh-CN" dirty="0"/>
              <a:t>ample</a:t>
            </a:r>
            <a:r>
              <a:rPr lang="zh-CN" altLang="en-US" dirty="0"/>
              <a:t> </a:t>
            </a:r>
            <a:r>
              <a:rPr lang="en-US" altLang="zh-CN" dirty="0"/>
              <a:t>Project</a:t>
            </a:r>
            <a:r>
              <a:rPr lang="en-US" dirty="0"/>
              <a:t>:  Analysis of Clinical Couse Completion </a:t>
            </a:r>
          </a:p>
        </p:txBody>
      </p:sp>
      <p:sp>
        <p:nvSpPr>
          <p:cNvPr id="4" name="Rectangle 3">
            <a:extLst>
              <a:ext uri="{FF2B5EF4-FFF2-40B4-BE49-F238E27FC236}">
                <a16:creationId xmlns:a16="http://schemas.microsoft.com/office/drawing/2014/main" id="{72BD2788-3405-B241-A41D-0AC338166B01}"/>
              </a:ext>
            </a:extLst>
          </p:cNvPr>
          <p:cNvSpPr/>
          <p:nvPr/>
        </p:nvSpPr>
        <p:spPr>
          <a:xfrm>
            <a:off x="352549" y="3551942"/>
            <a:ext cx="8081331" cy="584775"/>
          </a:xfrm>
          <a:prstGeom prst="rect">
            <a:avLst/>
          </a:prstGeom>
          <a:noFill/>
        </p:spPr>
        <p:txBody>
          <a:bodyPr wrap="square" lIns="91440" tIns="45720" rIns="91440" bIns="45720">
            <a:spAutoFit/>
          </a:bodyPr>
          <a:lstStyle/>
          <a:p>
            <a:pPr algn="ctr"/>
            <a:r>
              <a:rPr lang="en-US"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That</a:t>
            </a:r>
            <a:r>
              <a:rPr lang="zh-CN" altLang="en-US"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 </a:t>
            </a:r>
            <a:r>
              <a:rPr lang="en-US" altLang="zh-CN"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isn’t</a:t>
            </a:r>
            <a:r>
              <a:rPr lang="zh-CN" altLang="en-US"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 </a:t>
            </a:r>
            <a:r>
              <a:rPr lang="en-US" altLang="zh-CN"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always</a:t>
            </a:r>
            <a:r>
              <a:rPr lang="zh-CN" altLang="en-US"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 </a:t>
            </a:r>
            <a:r>
              <a:rPr lang="en-US" altLang="zh-CN"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the</a:t>
            </a:r>
            <a:r>
              <a:rPr lang="zh-CN" altLang="en-US"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 </a:t>
            </a:r>
            <a:r>
              <a:rPr lang="en-US" altLang="zh-CN"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case!!!</a:t>
            </a:r>
            <a:endParaRPr lang="en-US" sz="32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
        <p:nvSpPr>
          <p:cNvPr id="5" name="TextBox 4">
            <a:extLst>
              <a:ext uri="{FF2B5EF4-FFF2-40B4-BE49-F238E27FC236}">
                <a16:creationId xmlns:a16="http://schemas.microsoft.com/office/drawing/2014/main" id="{398FE5B9-EA37-4A94-8F15-A2F49118FA2C}"/>
              </a:ext>
            </a:extLst>
          </p:cNvPr>
          <p:cNvSpPr txBox="1"/>
          <p:nvPr/>
        </p:nvSpPr>
        <p:spPr>
          <a:xfrm>
            <a:off x="438955" y="1412860"/>
            <a:ext cx="1486304" cy="400110"/>
          </a:xfrm>
          <a:prstGeom prst="rect">
            <a:avLst/>
          </a:prstGeom>
          <a:noFill/>
        </p:spPr>
        <p:txBody>
          <a:bodyPr wrap="none" rtlCol="0">
            <a:spAutoFit/>
          </a:bodyPr>
          <a:lstStyle/>
          <a:p>
            <a:r>
              <a:rPr lang="en-US" sz="1800" dirty="0"/>
              <a:t>Background</a:t>
            </a:r>
            <a:r>
              <a:rPr lang="en-US" sz="2000" dirty="0"/>
              <a:t>:</a:t>
            </a:r>
          </a:p>
        </p:txBody>
      </p:sp>
    </p:spTree>
    <p:extLst>
      <p:ext uri="{BB962C8B-B14F-4D97-AF65-F5344CB8AC3E}">
        <p14:creationId xmlns:p14="http://schemas.microsoft.com/office/powerpoint/2010/main" val="3807357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249BF3-59D0-F34B-8F48-C07C3B6BED39}"/>
              </a:ext>
            </a:extLst>
          </p:cNvPr>
          <p:cNvSpPr>
            <a:spLocks noGrp="1"/>
          </p:cNvSpPr>
          <p:nvPr>
            <p:ph type="body" sz="quarter" idx="13"/>
          </p:nvPr>
        </p:nvSpPr>
        <p:spPr>
          <a:xfrm>
            <a:off x="460365" y="1839449"/>
            <a:ext cx="4277062" cy="2087934"/>
          </a:xfrm>
        </p:spPr>
        <p:txBody>
          <a:bodyPr/>
          <a:lstStyle/>
          <a:p>
            <a:endParaRPr lang="en-CA" altLang="zh-CN" sz="1600" b="1" dirty="0"/>
          </a:p>
          <a:p>
            <a:endParaRPr lang="en-CA" altLang="zh-CN" sz="1600" b="1" dirty="0"/>
          </a:p>
          <a:p>
            <a:pPr marL="285750" indent="-285750">
              <a:buFont typeface="Arial" panose="020B0604020202020204" pitchFamily="34" charset="0"/>
              <a:buChar char="•"/>
            </a:pPr>
            <a:r>
              <a:rPr lang="en-US" altLang="zh-CN" sz="1600" b="1" dirty="0"/>
              <a:t>Evaluate</a:t>
            </a:r>
            <a:r>
              <a:rPr lang="zh-CN" altLang="en-US" sz="1600" b="1" dirty="0"/>
              <a:t> </a:t>
            </a:r>
            <a:r>
              <a:rPr lang="en-US" altLang="zh-CN" sz="1600" b="1" dirty="0"/>
              <a:t>the</a:t>
            </a:r>
            <a:r>
              <a:rPr lang="zh-CN" altLang="en-US" sz="1600" b="1" dirty="0"/>
              <a:t> </a:t>
            </a:r>
            <a:r>
              <a:rPr lang="en-US" altLang="zh-CN" sz="1600" b="1" dirty="0"/>
              <a:t>clinical</a:t>
            </a:r>
            <a:r>
              <a:rPr lang="zh-CN" altLang="en-US" sz="1600" b="1" dirty="0"/>
              <a:t> </a:t>
            </a:r>
            <a:r>
              <a:rPr lang="en-US" altLang="zh-CN" sz="1600" b="1" dirty="0"/>
              <a:t>course</a:t>
            </a:r>
            <a:r>
              <a:rPr lang="zh-CN" altLang="en-US" sz="1600" b="1" dirty="0"/>
              <a:t> </a:t>
            </a:r>
            <a:r>
              <a:rPr lang="en-US" altLang="zh-CN" sz="1600" b="1" dirty="0"/>
              <a:t>completion</a:t>
            </a:r>
            <a:r>
              <a:rPr lang="zh-CN" altLang="en-US" sz="1600" b="1" dirty="0"/>
              <a:t> </a:t>
            </a:r>
            <a:endParaRPr lang="en-US" altLang="zh-CN" sz="1600" b="1" dirty="0"/>
          </a:p>
          <a:p>
            <a:endParaRPr lang="en-CA" altLang="zh-CN" sz="1600" b="1" dirty="0"/>
          </a:p>
          <a:p>
            <a:pPr marL="285750" indent="-285750">
              <a:buFont typeface="Arial" panose="020B0604020202020204" pitchFamily="34" charset="0"/>
              <a:buChar char="•"/>
            </a:pPr>
            <a:r>
              <a:rPr lang="en-US" altLang="zh-CN" sz="1600" b="1" dirty="0"/>
              <a:t>Investigate the</a:t>
            </a:r>
            <a:r>
              <a:rPr lang="zh-CN" altLang="en-US" sz="1600" b="1" dirty="0"/>
              <a:t> </a:t>
            </a:r>
            <a:r>
              <a:rPr lang="en-US" altLang="zh-CN" sz="1600" b="1" dirty="0"/>
              <a:t>discrepancies</a:t>
            </a:r>
            <a:r>
              <a:rPr lang="zh-CN" altLang="en-US" sz="1600" b="1" dirty="0"/>
              <a:t> </a:t>
            </a:r>
            <a:endParaRPr lang="en-US" altLang="zh-CN" sz="1600" b="1" dirty="0"/>
          </a:p>
          <a:p>
            <a:endParaRPr lang="en-US" altLang="zh-CN" sz="1600" b="1" dirty="0"/>
          </a:p>
          <a:p>
            <a:pPr marL="285750" indent="-285750">
              <a:buFont typeface="Arial" panose="020B0604020202020204" pitchFamily="34" charset="0"/>
              <a:buChar char="•"/>
            </a:pPr>
            <a:r>
              <a:rPr lang="en-US" altLang="zh-CN" sz="1600" b="1" dirty="0"/>
              <a:t>Suggest improvements</a:t>
            </a:r>
          </a:p>
          <a:p>
            <a:endParaRPr lang="en-CA" dirty="0"/>
          </a:p>
          <a:p>
            <a:endParaRPr lang="en-CA" dirty="0"/>
          </a:p>
          <a:p>
            <a:endParaRPr lang="en-CA" dirty="0"/>
          </a:p>
        </p:txBody>
      </p:sp>
      <p:sp>
        <p:nvSpPr>
          <p:cNvPr id="3" name="Title 2">
            <a:extLst>
              <a:ext uri="{FF2B5EF4-FFF2-40B4-BE49-F238E27FC236}">
                <a16:creationId xmlns:a16="http://schemas.microsoft.com/office/drawing/2014/main" id="{8DE2A0EA-166B-9A4C-8888-88CCAC437AE0}"/>
              </a:ext>
            </a:extLst>
          </p:cNvPr>
          <p:cNvSpPr>
            <a:spLocks noGrp="1"/>
          </p:cNvSpPr>
          <p:nvPr>
            <p:ph type="title"/>
          </p:nvPr>
        </p:nvSpPr>
        <p:spPr/>
        <p:txBody>
          <a:bodyPr/>
          <a:lstStyle/>
          <a:p>
            <a:r>
              <a:rPr lang="en-US" altLang="zh-CN" dirty="0"/>
              <a:t>Inquires</a:t>
            </a:r>
            <a:r>
              <a:rPr lang="zh-CN" altLang="en-US" dirty="0"/>
              <a:t> </a:t>
            </a:r>
            <a:r>
              <a:rPr lang="en-US" altLang="zh-CN" dirty="0"/>
              <a:t>from</a:t>
            </a:r>
            <a:r>
              <a:rPr lang="zh-CN" altLang="en-US" dirty="0"/>
              <a:t> </a:t>
            </a:r>
            <a:r>
              <a:rPr lang="en-US" altLang="zh-CN" dirty="0"/>
              <a:t>Clinical</a:t>
            </a:r>
            <a:r>
              <a:rPr lang="zh-CN" altLang="en-US" dirty="0"/>
              <a:t> </a:t>
            </a:r>
            <a:r>
              <a:rPr lang="en-US" altLang="zh-CN" dirty="0"/>
              <a:t>Specialists</a:t>
            </a:r>
            <a:r>
              <a:rPr lang="zh-CN" altLang="en-US" dirty="0"/>
              <a:t> </a:t>
            </a:r>
            <a:endParaRPr lang="en-US" dirty="0"/>
          </a:p>
        </p:txBody>
      </p:sp>
      <p:graphicFrame>
        <p:nvGraphicFramePr>
          <p:cNvPr id="13" name="Diagram 12">
            <a:extLst>
              <a:ext uri="{FF2B5EF4-FFF2-40B4-BE49-F238E27FC236}">
                <a16:creationId xmlns:a16="http://schemas.microsoft.com/office/drawing/2014/main" id="{31664EA5-93A3-F14F-807F-2B307DD6C2C9}"/>
              </a:ext>
            </a:extLst>
          </p:cNvPr>
          <p:cNvGraphicFramePr/>
          <p:nvPr>
            <p:extLst>
              <p:ext uri="{D42A27DB-BD31-4B8C-83A1-F6EECF244321}">
                <p14:modId xmlns:p14="http://schemas.microsoft.com/office/powerpoint/2010/main" val="939324010"/>
              </p:ext>
            </p:extLst>
          </p:nvPr>
        </p:nvGraphicFramePr>
        <p:xfrm>
          <a:off x="4713112" y="864096"/>
          <a:ext cx="3264024" cy="38678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a:extLst>
              <a:ext uri="{FF2B5EF4-FFF2-40B4-BE49-F238E27FC236}">
                <a16:creationId xmlns:a16="http://schemas.microsoft.com/office/drawing/2014/main" id="{C517ED1B-F9E6-B74C-87CD-3E2361F44FF9}"/>
              </a:ext>
            </a:extLst>
          </p:cNvPr>
          <p:cNvSpPr/>
          <p:nvPr/>
        </p:nvSpPr>
        <p:spPr>
          <a:xfrm>
            <a:off x="460365" y="1477274"/>
            <a:ext cx="3081293" cy="523220"/>
          </a:xfrm>
          <a:prstGeom prst="rect">
            <a:avLst/>
          </a:prstGeom>
          <a:noFill/>
        </p:spPr>
        <p:txBody>
          <a:bodyPr wrap="none" lIns="91440" tIns="45720" rIns="91440" bIns="45720">
            <a:spAutoFit/>
          </a:bodyPr>
          <a:lstStyle/>
          <a:p>
            <a:pPr algn="ctr"/>
            <a:r>
              <a:rPr lang="en-US" altLang="zh-CN" sz="2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What</a:t>
            </a:r>
            <a:r>
              <a:rPr lang="zh-CN" altLang="en-US" sz="2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 </a:t>
            </a:r>
            <a:r>
              <a:rPr lang="en-US" altLang="zh-CN" sz="2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happened?</a:t>
            </a:r>
            <a:endParaRPr lang="en-US" sz="2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895946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FD0889-687B-41BB-B631-6ADDB18A2F77}"/>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92AB9FD2-EE00-424C-AE25-4B69F48DC658}"/>
              </a:ext>
            </a:extLst>
          </p:cNvPr>
          <p:cNvSpPr>
            <a:spLocks noGrp="1"/>
          </p:cNvSpPr>
          <p:nvPr>
            <p:ph type="title"/>
          </p:nvPr>
        </p:nvSpPr>
        <p:spPr/>
        <p:txBody>
          <a:bodyPr/>
          <a:lstStyle/>
          <a:p>
            <a:r>
              <a:rPr lang="en-US" altLang="zh-CN" dirty="0"/>
              <a:t>Acquisition</a:t>
            </a:r>
            <a:r>
              <a:rPr lang="zh-CN" altLang="en-US" dirty="0"/>
              <a:t> </a:t>
            </a:r>
            <a:r>
              <a:rPr lang="en-US" altLang="zh-CN" dirty="0"/>
              <a:t>of</a:t>
            </a:r>
            <a:r>
              <a:rPr lang="zh-CN" altLang="en-US" dirty="0"/>
              <a:t> </a:t>
            </a:r>
            <a:r>
              <a:rPr lang="en-US" altLang="zh-CN" dirty="0"/>
              <a:t>Data</a:t>
            </a:r>
            <a:r>
              <a:rPr lang="zh-CN" altLang="en-US" dirty="0"/>
              <a:t> </a:t>
            </a:r>
            <a:endParaRPr lang="en-US" dirty="0"/>
          </a:p>
        </p:txBody>
      </p:sp>
      <p:pic>
        <p:nvPicPr>
          <p:cNvPr id="6" name="Picture 5">
            <a:extLst>
              <a:ext uri="{FF2B5EF4-FFF2-40B4-BE49-F238E27FC236}">
                <a16:creationId xmlns:a16="http://schemas.microsoft.com/office/drawing/2014/main" id="{3669C4C5-8E19-EE4D-8495-F50BF50A524C}"/>
              </a:ext>
            </a:extLst>
          </p:cNvPr>
          <p:cNvPicPr>
            <a:picLocks noChangeAspect="1"/>
          </p:cNvPicPr>
          <p:nvPr/>
        </p:nvPicPr>
        <p:blipFill>
          <a:blip r:embed="rId3"/>
          <a:stretch>
            <a:fillRect/>
          </a:stretch>
        </p:blipFill>
        <p:spPr>
          <a:xfrm>
            <a:off x="1312398" y="1488585"/>
            <a:ext cx="5625949" cy="2983458"/>
          </a:xfrm>
          <a:prstGeom prst="rect">
            <a:avLst/>
          </a:prstGeom>
        </p:spPr>
      </p:pic>
      <p:sp>
        <p:nvSpPr>
          <p:cNvPr id="9" name="Flowchart: Connector 8">
            <a:extLst>
              <a:ext uri="{FF2B5EF4-FFF2-40B4-BE49-F238E27FC236}">
                <a16:creationId xmlns:a16="http://schemas.microsoft.com/office/drawing/2014/main" id="{C12E9C06-4D9A-4B3F-865F-F09DA603DE97}"/>
              </a:ext>
            </a:extLst>
          </p:cNvPr>
          <p:cNvSpPr/>
          <p:nvPr/>
        </p:nvSpPr>
        <p:spPr>
          <a:xfrm>
            <a:off x="1763688" y="1322576"/>
            <a:ext cx="2232248" cy="745118"/>
          </a:xfrm>
          <a:prstGeom prst="flowChartConnector">
            <a:avLst/>
          </a:prstGeom>
          <a:noFill/>
          <a:ln w="3810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noFill/>
              <a:highlight>
                <a:srgbClr val="0000FF"/>
              </a:highlight>
            </a:endParaRPr>
          </a:p>
        </p:txBody>
      </p:sp>
      <p:sp>
        <p:nvSpPr>
          <p:cNvPr id="7" name="Flowchart: Connector 8">
            <a:extLst>
              <a:ext uri="{FF2B5EF4-FFF2-40B4-BE49-F238E27FC236}">
                <a16:creationId xmlns:a16="http://schemas.microsoft.com/office/drawing/2014/main" id="{C4758863-CD78-E546-AF09-CE0F8FB5BA7B}"/>
              </a:ext>
            </a:extLst>
          </p:cNvPr>
          <p:cNvSpPr/>
          <p:nvPr/>
        </p:nvSpPr>
        <p:spPr>
          <a:xfrm>
            <a:off x="4254809" y="1227083"/>
            <a:ext cx="2717063" cy="936104"/>
          </a:xfrm>
          <a:prstGeom prst="flowChartConnector">
            <a:avLst/>
          </a:prstGeom>
          <a:noFill/>
          <a:ln w="3810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 name="Oval 3">
            <a:extLst>
              <a:ext uri="{FF2B5EF4-FFF2-40B4-BE49-F238E27FC236}">
                <a16:creationId xmlns:a16="http://schemas.microsoft.com/office/drawing/2014/main" id="{5E2D3197-30F1-934A-AE9E-DFB3EFB8EC61}"/>
              </a:ext>
            </a:extLst>
          </p:cNvPr>
          <p:cNvSpPr/>
          <p:nvPr/>
        </p:nvSpPr>
        <p:spPr>
          <a:xfrm>
            <a:off x="2244691" y="2516165"/>
            <a:ext cx="1332148" cy="1075045"/>
          </a:xfrm>
          <a:prstGeom prst="ellipse">
            <a:avLst/>
          </a:prstGeom>
          <a:noFill/>
          <a:ln w="28575">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80F11BF-5A5A-7E4C-8506-228C4FF87033}"/>
              </a:ext>
            </a:extLst>
          </p:cNvPr>
          <p:cNvSpPr/>
          <p:nvPr/>
        </p:nvSpPr>
        <p:spPr>
          <a:xfrm>
            <a:off x="3851920" y="3451175"/>
            <a:ext cx="2520280" cy="1224136"/>
          </a:xfrm>
          <a:prstGeom prst="ellipse">
            <a:avLst/>
          </a:prstGeom>
          <a:noFill/>
          <a:ln w="28575">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16ED9FC-BCF7-9C42-968B-2418DB34C5FE}"/>
              </a:ext>
            </a:extLst>
          </p:cNvPr>
          <p:cNvSpPr txBox="1"/>
          <p:nvPr/>
        </p:nvSpPr>
        <p:spPr>
          <a:xfrm>
            <a:off x="3023828" y="3600266"/>
            <a:ext cx="1152128" cy="584775"/>
          </a:xfrm>
          <a:prstGeom prst="rect">
            <a:avLst/>
          </a:prstGeom>
          <a:noFill/>
        </p:spPr>
        <p:txBody>
          <a:bodyPr wrap="square" rtlCol="0">
            <a:spAutoFit/>
          </a:bodyPr>
          <a:lstStyle/>
          <a:p>
            <a:r>
              <a:rPr lang="en-US" altLang="zh-CN" sz="3200" b="1" dirty="0">
                <a:solidFill>
                  <a:schemeClr val="accent1">
                    <a:lumMod val="50000"/>
                    <a:lumOff val="50000"/>
                  </a:schemeClr>
                </a:solidFill>
              </a:rPr>
              <a:t>VS</a:t>
            </a:r>
            <a:endParaRPr lang="en-US" sz="3200" b="1" dirty="0">
              <a:solidFill>
                <a:schemeClr val="accent1">
                  <a:lumMod val="50000"/>
                  <a:lumOff val="50000"/>
                </a:schemeClr>
              </a:solidFill>
            </a:endParaRPr>
          </a:p>
        </p:txBody>
      </p:sp>
      <p:sp>
        <p:nvSpPr>
          <p:cNvPr id="11" name="TextBox 10">
            <a:extLst>
              <a:ext uri="{FF2B5EF4-FFF2-40B4-BE49-F238E27FC236}">
                <a16:creationId xmlns:a16="http://schemas.microsoft.com/office/drawing/2014/main" id="{898CC494-996F-1942-950A-154045AAEBA9}"/>
              </a:ext>
            </a:extLst>
          </p:cNvPr>
          <p:cNvSpPr txBox="1"/>
          <p:nvPr/>
        </p:nvSpPr>
        <p:spPr>
          <a:xfrm>
            <a:off x="1119062" y="2773721"/>
            <a:ext cx="1125629" cy="461665"/>
          </a:xfrm>
          <a:prstGeom prst="rect">
            <a:avLst/>
          </a:prstGeom>
          <a:noFill/>
        </p:spPr>
        <p:txBody>
          <a:bodyPr wrap="none" rtlCol="0">
            <a:spAutoFit/>
          </a:bodyPr>
          <a:lstStyle/>
          <a:p>
            <a:r>
              <a:rPr lang="en-US" altLang="zh-CN" b="1" dirty="0">
                <a:solidFill>
                  <a:schemeClr val="accent1">
                    <a:lumMod val="50000"/>
                    <a:lumOff val="50000"/>
                  </a:schemeClr>
                </a:solidFill>
              </a:rPr>
              <a:t>Actual</a:t>
            </a:r>
            <a:endParaRPr lang="en-US" b="1" dirty="0">
              <a:solidFill>
                <a:schemeClr val="accent1">
                  <a:lumMod val="50000"/>
                  <a:lumOff val="50000"/>
                </a:schemeClr>
              </a:solidFill>
            </a:endParaRPr>
          </a:p>
        </p:txBody>
      </p:sp>
      <p:sp>
        <p:nvSpPr>
          <p:cNvPr id="13" name="TextBox 12">
            <a:extLst>
              <a:ext uri="{FF2B5EF4-FFF2-40B4-BE49-F238E27FC236}">
                <a16:creationId xmlns:a16="http://schemas.microsoft.com/office/drawing/2014/main" id="{033408A5-662B-E944-AF47-FFEAD6CB2CF5}"/>
              </a:ext>
            </a:extLst>
          </p:cNvPr>
          <p:cNvSpPr txBox="1"/>
          <p:nvPr/>
        </p:nvSpPr>
        <p:spPr>
          <a:xfrm>
            <a:off x="6348025" y="3661820"/>
            <a:ext cx="1102802" cy="461665"/>
          </a:xfrm>
          <a:prstGeom prst="rect">
            <a:avLst/>
          </a:prstGeom>
          <a:noFill/>
        </p:spPr>
        <p:txBody>
          <a:bodyPr wrap="none" rtlCol="0">
            <a:spAutoFit/>
          </a:bodyPr>
          <a:lstStyle/>
          <a:p>
            <a:r>
              <a:rPr lang="en-US" altLang="zh-CN" b="1" dirty="0">
                <a:solidFill>
                  <a:schemeClr val="accent1">
                    <a:lumMod val="50000"/>
                    <a:lumOff val="50000"/>
                  </a:schemeClr>
                </a:solidFill>
              </a:rPr>
              <a:t>Target</a:t>
            </a:r>
            <a:endParaRPr lang="en-US" b="1" dirty="0">
              <a:solidFill>
                <a:schemeClr val="accent1">
                  <a:lumMod val="50000"/>
                  <a:lumOff val="50000"/>
                </a:schemeClr>
              </a:solidFill>
            </a:endParaRPr>
          </a:p>
        </p:txBody>
      </p:sp>
      <p:sp>
        <p:nvSpPr>
          <p:cNvPr id="12" name="Oval 11">
            <a:extLst>
              <a:ext uri="{FF2B5EF4-FFF2-40B4-BE49-F238E27FC236}">
                <a16:creationId xmlns:a16="http://schemas.microsoft.com/office/drawing/2014/main" id="{4348A47B-D7F9-BA4C-A65B-1E18CC4610BF}"/>
              </a:ext>
            </a:extLst>
          </p:cNvPr>
          <p:cNvSpPr/>
          <p:nvPr/>
        </p:nvSpPr>
        <p:spPr>
          <a:xfrm>
            <a:off x="1119062" y="1419622"/>
            <a:ext cx="932658" cy="864096"/>
          </a:xfrm>
          <a:prstGeom prst="ellipse">
            <a:avLst/>
          </a:prstGeom>
          <a:noFill/>
          <a:ln w="28575">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2776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1"/>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5"/>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0"/>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13"/>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grpId="1" nodeType="clickEffect">
                                  <p:stCondLst>
                                    <p:cond delay="0"/>
                                  </p:stCondLst>
                                  <p:childTnLst>
                                    <p:set>
                                      <p:cBhvr>
                                        <p:cTn id="50"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7" grpId="0" animBg="1"/>
      <p:bldP spid="7" grpId="1" animBg="1"/>
      <p:bldP spid="4" grpId="0" animBg="1"/>
      <p:bldP spid="4" grpId="1" animBg="1"/>
      <p:bldP spid="10" grpId="0" animBg="1"/>
      <p:bldP spid="10" grpId="1" animBg="1"/>
      <p:bldP spid="5" grpId="0"/>
      <p:bldP spid="5" grpId="1"/>
      <p:bldP spid="11" grpId="0"/>
      <p:bldP spid="11" grpId="1"/>
      <p:bldP spid="13" grpId="0"/>
      <p:bldP spid="13" grpId="1"/>
      <p:bldP spid="12" grpId="0" animBg="1"/>
      <p:bldP spid="12" grpId="1" animBg="1"/>
    </p:bldLst>
  </p:timing>
</p:sld>
</file>

<file path=ppt/theme/theme1.xml><?xml version="1.0" encoding="utf-8"?>
<a:theme xmlns:a="http://schemas.openxmlformats.org/drawingml/2006/main" name="Office Theme">
  <a:themeElements>
    <a:clrScheme name="UBC Brand 1">
      <a:dk1>
        <a:srgbClr val="002040"/>
      </a:dk1>
      <a:lt1>
        <a:sysClr val="window" lastClr="FFFFFF"/>
      </a:lt1>
      <a:dk2>
        <a:srgbClr val="486B7F"/>
      </a:dk2>
      <a:lt2>
        <a:srgbClr val="EEECE1"/>
      </a:lt2>
      <a:accent1>
        <a:srgbClr val="002040"/>
      </a:accent1>
      <a:accent2>
        <a:srgbClr val="2E526B"/>
      </a:accent2>
      <a:accent3>
        <a:srgbClr val="6A8999"/>
      </a:accent3>
      <a:accent4>
        <a:srgbClr val="A7B9C1"/>
      </a:accent4>
      <a:accent5>
        <a:srgbClr val="BECBD0"/>
      </a:accent5>
      <a:accent6>
        <a:srgbClr val="D0DCDF"/>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11436</TotalTime>
  <Words>3767</Words>
  <Application>Microsoft Macintosh PowerPoint</Application>
  <PresentationFormat>On-screen Show (16:9)</PresentationFormat>
  <Paragraphs>304</Paragraphs>
  <Slides>15</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Whitney Book</vt:lpstr>
      <vt:lpstr>Arial</vt:lpstr>
      <vt:lpstr>Calibri</vt:lpstr>
      <vt:lpstr>Courier New</vt:lpstr>
      <vt:lpstr>Office Theme</vt:lpstr>
      <vt:lpstr>Data Analytics in Healthcare </vt:lpstr>
      <vt:lpstr>Agenda</vt:lpstr>
      <vt:lpstr>Coop Placement and Role Responsibilities </vt:lpstr>
      <vt:lpstr>What is Healthcare Data</vt:lpstr>
      <vt:lpstr>Data Analytics in Healthcare </vt:lpstr>
      <vt:lpstr>Data Analytics in Healthcare – Example </vt:lpstr>
      <vt:lpstr>Example Project:  Analysis of Clinical Couse Completion </vt:lpstr>
      <vt:lpstr>Inquires from Clinical Specialists </vt:lpstr>
      <vt:lpstr>Acquisition of Data </vt:lpstr>
      <vt:lpstr>Cleaning Healthcare Data </vt:lpstr>
      <vt:lpstr>Develop BI Solutions </vt:lpstr>
      <vt:lpstr>Impact of Analysis </vt:lpstr>
      <vt:lpstr>Skills Required for Data Analyst in Healthcare</vt:lpstr>
      <vt:lpstr>Many thanks </vt:lpstr>
      <vt:lpstr>PowerPoint Presentation</vt:lpstr>
    </vt:vector>
  </TitlesOfParts>
  <Manager/>
  <Company>UBC</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UBC Powerpoint template (text)</dc:title>
  <dc:subject/>
  <dc:creator>Dongliang Guo</dc:creator>
  <cp:keywords/>
  <dc:description/>
  <cp:lastModifiedBy>Shuyi Tan</cp:lastModifiedBy>
  <cp:revision>272</cp:revision>
  <cp:lastPrinted>2016-07-11T18:15:24Z</cp:lastPrinted>
  <dcterms:created xsi:type="dcterms:W3CDTF">2010-06-15T20:07:28Z</dcterms:created>
  <dcterms:modified xsi:type="dcterms:W3CDTF">2022-04-30T23:36:37Z</dcterms:modified>
  <cp:category/>
</cp:coreProperties>
</file>

<file path=docProps/thumbnail.jpeg>
</file>